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75" r:id="rId2"/>
    <p:sldId id="256" r:id="rId3"/>
    <p:sldId id="257" r:id="rId4"/>
    <p:sldId id="258" r:id="rId5"/>
    <p:sldId id="261" r:id="rId6"/>
    <p:sldId id="259" r:id="rId7"/>
    <p:sldId id="2147483384" r:id="rId8"/>
    <p:sldId id="271" r:id="rId9"/>
    <p:sldId id="262" r:id="rId10"/>
    <p:sldId id="498" r:id="rId11"/>
    <p:sldId id="267" r:id="rId12"/>
    <p:sldId id="2147483376" r:id="rId13"/>
    <p:sldId id="273" r:id="rId14"/>
    <p:sldId id="2147483392" r:id="rId15"/>
    <p:sldId id="2147483381" r:id="rId16"/>
    <p:sldId id="264" r:id="rId17"/>
    <p:sldId id="270" r:id="rId18"/>
    <p:sldId id="269" r:id="rId19"/>
    <p:sldId id="2147483391" r:id="rId20"/>
    <p:sldId id="272" r:id="rId21"/>
    <p:sldId id="2147483387" r:id="rId22"/>
    <p:sldId id="2147483389" r:id="rId23"/>
    <p:sldId id="2147483390" r:id="rId24"/>
    <p:sldId id="26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F5855BCA-B75A-4F60-A5EB-6B64E373ED4F}">
          <p14:sldIdLst>
            <p14:sldId id="275"/>
          </p14:sldIdLst>
        </p14:section>
        <p14:section name="Introduction" id="{A89B5DF9-6B6A-4765-AE1F-3A21C8B873CC}">
          <p14:sldIdLst>
            <p14:sldId id="256"/>
            <p14:sldId id="257"/>
          </p14:sldIdLst>
        </p14:section>
        <p14:section name="Basic knowledge of RPA" id="{C41FEA64-A6C6-4A20-8F45-5C0C11F37334}">
          <p14:sldIdLst>
            <p14:sldId id="258"/>
            <p14:sldId id="261"/>
            <p14:sldId id="259"/>
          </p14:sldIdLst>
        </p14:section>
        <p14:section name="Leading RPA Tools" id="{C99BA9AB-1D95-49F9-973B-722C741924F2}">
          <p14:sldIdLst>
            <p14:sldId id="2147483384"/>
            <p14:sldId id="271"/>
          </p14:sldIdLst>
        </p14:section>
        <p14:section name="UiPath OverView" id="{9C568B16-EC07-4D15-B1B3-44397CE51309}">
          <p14:sldIdLst>
            <p14:sldId id="262"/>
            <p14:sldId id="498"/>
            <p14:sldId id="267"/>
            <p14:sldId id="2147483376"/>
            <p14:sldId id="273"/>
            <p14:sldId id="2147483392"/>
            <p14:sldId id="2147483381"/>
            <p14:sldId id="264"/>
          </p14:sldIdLst>
        </p14:section>
        <p14:section name=" Trends &amp; Future -Risks &amp; Challenges" id="{1840FBDF-A4D0-4DC8-AC86-924C6DF4A740}">
          <p14:sldIdLst>
            <p14:sldId id="270"/>
            <p14:sldId id="269"/>
            <p14:sldId id="2147483391"/>
            <p14:sldId id="272"/>
            <p14:sldId id="2147483387"/>
            <p14:sldId id="2147483389"/>
            <p14:sldId id="2147483390"/>
          </p14:sldIdLst>
        </p14:section>
        <p14:section name="UiPath Setup" id="{433E02C2-417C-4212-8A45-979157D24D82}">
          <p14:sldIdLst>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163" autoAdjust="0"/>
  </p:normalViewPr>
  <p:slideViewPr>
    <p:cSldViewPr snapToGrid="0">
      <p:cViewPr varScale="1">
        <p:scale>
          <a:sx n="83" d="100"/>
          <a:sy n="83" d="100"/>
        </p:scale>
        <p:origin x="167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81EA42-B109-4DA3-8FE2-4A7976A11690}" type="datetimeFigureOut">
              <a:rPr lang="en-US" smtClean="0"/>
              <a:t>7/22/2024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8C717-1027-4CF5-9E0E-B4455A519378}" type="slidenum">
              <a:rPr lang="en-US" smtClean="0"/>
              <a:t>‹#›</a:t>
            </a:fld>
            <a:endParaRPr lang="en-US"/>
          </a:p>
        </p:txBody>
      </p:sp>
    </p:spTree>
    <p:extLst>
      <p:ext uri="{BB962C8B-B14F-4D97-AF65-F5344CB8AC3E}">
        <p14:creationId xmlns:p14="http://schemas.microsoft.com/office/powerpoint/2010/main" val="127790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PH" sz="1200" b="0" i="0" u="none" strike="noStrike" kern="1200" cap="none" spc="0" normalizeH="0" baseline="0" noProof="0">
                <a:ln>
                  <a:noFill/>
                </a:ln>
                <a:solidFill>
                  <a:srgbClr val="000000"/>
                </a:solidFill>
                <a:effectLst/>
                <a:uLnTx/>
                <a:uFillTx/>
                <a:latin typeface="Arial"/>
                <a:ea typeface="+mn-ea"/>
                <a:cs typeface="+mn-cs"/>
              </a:rPr>
              <a:t>Of course, that’s our opinion and its only one. All the leading analysts agree with us however. All 4 leading analyst firms in the industry recognize UiPath as a leader in their various automation reports for best in-class product vision / strategy for </a:t>
            </a:r>
            <a:r>
              <a:rPr kumimoji="0" lang="en-PH" sz="1200" b="1" i="0" u="none" strike="noStrike" kern="1200" cap="none" spc="0" normalizeH="0" baseline="0" noProof="0">
                <a:ln>
                  <a:noFill/>
                </a:ln>
                <a:solidFill>
                  <a:srgbClr val="FF0000"/>
                </a:solidFill>
                <a:effectLst/>
                <a:uLnTx/>
                <a:uFillTx/>
                <a:latin typeface="Arial"/>
                <a:ea typeface="+mn-ea"/>
                <a:cs typeface="+mn-cs"/>
              </a:rPr>
              <a:t>AI-powered automation</a:t>
            </a:r>
            <a:r>
              <a:rPr kumimoji="0" lang="en-PH" sz="1200" b="0" i="0" u="none" strike="noStrike" kern="1200" cap="none" spc="0" normalizeH="0" baseline="0" noProof="0">
                <a:ln>
                  <a:noFill/>
                </a:ln>
                <a:solidFill>
                  <a:srgbClr val="000000"/>
                </a:solidFill>
                <a:effectLst/>
                <a:uLnTx/>
                <a:uFillTx/>
                <a:latin typeface="Arial"/>
                <a:ea typeface="+mn-ea"/>
                <a:cs typeface="+mn-cs"/>
              </a:rPr>
              <a:t>, brand awareness, and market impact</a:t>
            </a:r>
            <a:endParaRPr kumimoji="0" lang="en-US" sz="1200" b="0" i="0" u="none" strike="noStrike" kern="1200" cap="none" spc="0" normalizeH="0" baseline="0" noProof="0">
              <a:ln>
                <a:noFill/>
              </a:ln>
              <a:solidFill>
                <a:srgbClr val="000000"/>
              </a:solidFill>
              <a:effectLst/>
              <a:uLnTx/>
              <a:uFillTx/>
              <a:latin typeface="Arial"/>
              <a:ea typeface="+mn-ea"/>
              <a:cs typeface="+mn-cs"/>
            </a:endParaRPr>
          </a:p>
          <a:p>
            <a:endParaRPr lang="en-US"/>
          </a:p>
        </p:txBody>
      </p:sp>
      <p:sp>
        <p:nvSpPr>
          <p:cNvPr id="4" name="Slide Number Placeholder 3"/>
          <p:cNvSpPr>
            <a:spLocks noGrp="1"/>
          </p:cNvSpPr>
          <p:nvPr>
            <p:ph type="sldNum" sz="quarter" idx="5"/>
          </p:nvPr>
        </p:nvSpPr>
        <p:spPr/>
        <p:txBody>
          <a:bodyPr/>
          <a:lstStyle/>
          <a:p>
            <a:fld id="{1618B97D-45A5-1E45-A1E0-6392C6E84CC6}" type="slidenum">
              <a:rPr lang="en-US" smtClean="0"/>
              <a:pPr/>
              <a:t>7</a:t>
            </a:fld>
            <a:endParaRPr lang="en-US"/>
          </a:p>
        </p:txBody>
      </p:sp>
    </p:spTree>
    <p:extLst>
      <p:ext uri="{BB962C8B-B14F-4D97-AF65-F5344CB8AC3E}">
        <p14:creationId xmlns:p14="http://schemas.microsoft.com/office/powerpoint/2010/main" val="1823470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algn="l" rtl="0" fontAlgn="base"/>
            <a:r>
              <a:rPr lang="en-US" sz="1200" b="0" i="0" dirty="0">
                <a:solidFill>
                  <a:srgbClr val="000000"/>
                </a:solidFill>
                <a:effectLst/>
                <a:latin typeface="Calibri"/>
                <a:cs typeface="Calibri"/>
              </a:rPr>
              <a:t>You have business transformation to drive - profitable growth, cost transformation, employee engagement and customer experience improvements.  But operating more efficiently and innovating more effectively don’t just happen. Turning them into [transformative] reality means landing them through the vast array of processes across your business applications and the work your people do.  </a:t>
            </a:r>
          </a:p>
          <a:p>
            <a:pPr algn="l" rtl="0" fontAlgn="base"/>
            <a:endParaRPr lang="en-US" sz="1000"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Calibri"/>
                <a:cs typeface="Calibri"/>
              </a:rPr>
              <a:t>That’s what the UiPath Business Automation Platform does for you.  It’s a comprehensive, enterprise-ready platform that connects your people, processes and applications so you can implement the process change that drives true transformation, quickly. </a:t>
            </a:r>
          </a:p>
          <a:p>
            <a:pPr algn="l" rtl="0" fontAlgn="base"/>
            <a:endParaRPr lang="en-US" sz="1000"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Calibri"/>
                <a:cs typeface="Calibri"/>
              </a:rPr>
              <a:t>Of course, we’re not the only ones making this claim of being transformation accelerators. But look at the platform capabilities. The novel heart of the UiPath Automation Platform removes some of the biggest blockers in process transformation.  UI and API automation in combination mean your core processes can run with the speed and reliability of API-based integration, but UI Automation can go the last mile to truly capture, automate and simplify the work of each individual person in those processes. And around that is a rich, integrated array of AI, test, IDP – or, because the platform is open, you can integrate with your own or 3</a:t>
            </a:r>
            <a:r>
              <a:rPr lang="en-US" sz="1200" b="0" i="0" baseline="30000" dirty="0">
                <a:solidFill>
                  <a:srgbClr val="000000"/>
                </a:solidFill>
                <a:effectLst/>
                <a:latin typeface="Calibri"/>
                <a:cs typeface="Calibri"/>
              </a:rPr>
              <a:t>rd</a:t>
            </a:r>
            <a:r>
              <a:rPr lang="en-US" sz="1200" b="0" i="0" dirty="0">
                <a:solidFill>
                  <a:srgbClr val="000000"/>
                </a:solidFill>
                <a:effectLst/>
                <a:latin typeface="Calibri"/>
                <a:cs typeface="Calibri"/>
              </a:rPr>
              <a:t> party options.    </a:t>
            </a:r>
          </a:p>
          <a:p>
            <a:pPr algn="l" rtl="0" fontAlgn="base"/>
            <a:endParaRPr lang="en-US" sz="1000"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Calibri"/>
                <a:cs typeface="Calibri"/>
              </a:rPr>
              <a:t>In fact, wherever the work goes, UiPath goes. Through the data flows, through what people do (and shouldn’t have to), through every technology and every process—old and new. Like a nervous system exchanging signals and creating pathways between different parts of the organization, enabling everything to move faster and more efficiently together. Enabling your organization to operate and innovate at the pace of today —and tomorrow’s—business. </a:t>
            </a:r>
            <a:endParaRPr lang="en-US" sz="1000" b="0" i="0" dirty="0">
              <a:solidFill>
                <a:srgbClr val="000000"/>
              </a:solidFill>
              <a:effectLst/>
              <a:latin typeface="Calibri"/>
              <a:cs typeface="Calibri"/>
            </a:endParaRPr>
          </a:p>
          <a:p>
            <a:pPr algn="l" rtl="0" fontAlgn="base"/>
            <a:endParaRPr lang="en-US" sz="1200" b="0" i="0" dirty="0">
              <a:solidFill>
                <a:srgbClr val="000000"/>
              </a:solidFill>
              <a:effectLst/>
              <a:latin typeface="Calibri" panose="020F0502020204030204" pitchFamily="34" charset="0"/>
            </a:endParaRPr>
          </a:p>
          <a:p>
            <a:pPr algn="l" rtl="0" fontAlgn="base"/>
            <a:r>
              <a:rPr lang="en-US" sz="1200" b="0" i="0" dirty="0">
                <a:solidFill>
                  <a:srgbClr val="000000"/>
                </a:solidFill>
                <a:effectLst/>
                <a:latin typeface="Calibri"/>
                <a:cs typeface="Calibri"/>
              </a:rPr>
              <a:t>The discovery layer enables you to </a:t>
            </a:r>
            <a:r>
              <a:rPr lang="en-US" sz="1200" b="1" i="1" dirty="0">
                <a:solidFill>
                  <a:srgbClr val="000000"/>
                </a:solidFill>
                <a:effectLst/>
                <a:latin typeface="Calibri"/>
                <a:cs typeface="Calibri"/>
              </a:rPr>
              <a:t>continuously</a:t>
            </a:r>
            <a:r>
              <a:rPr lang="en-US" sz="1200" b="0" i="0" dirty="0">
                <a:solidFill>
                  <a:srgbClr val="000000"/>
                </a:solidFill>
                <a:effectLst/>
                <a:latin typeface="Calibri"/>
                <a:cs typeface="Calibri"/>
              </a:rPr>
              <a:t> watch business processes, watch the work, understand how it </a:t>
            </a:r>
            <a:r>
              <a:rPr lang="en-US" sz="1200" b="0" i="1" dirty="0">
                <a:solidFill>
                  <a:srgbClr val="000000"/>
                </a:solidFill>
                <a:effectLst/>
                <a:latin typeface="Calibri"/>
                <a:cs typeface="Calibri"/>
              </a:rPr>
              <a:t>actually </a:t>
            </a:r>
            <a:r>
              <a:rPr lang="en-US" sz="1200" b="0" i="0" dirty="0">
                <a:solidFill>
                  <a:srgbClr val="000000"/>
                </a:solidFill>
                <a:effectLst/>
                <a:latin typeface="Calibri"/>
                <a:cs typeface="Calibri"/>
              </a:rPr>
              <a:t>gets done—not just within an Oracle or an SAP system, but all-across: from email, to PDFs, to Excel spreadsheets, through multiple SaaS systems and traditional legacy systems as well—to </a:t>
            </a:r>
            <a:r>
              <a:rPr lang="en-US" sz="1200" b="1" i="1" dirty="0">
                <a:solidFill>
                  <a:srgbClr val="000000"/>
                </a:solidFill>
                <a:effectLst/>
                <a:latin typeface="Calibri"/>
                <a:cs typeface="Calibri"/>
              </a:rPr>
              <a:t>discover</a:t>
            </a:r>
            <a:r>
              <a:rPr lang="en-US" sz="1200" b="0" i="0" dirty="0">
                <a:solidFill>
                  <a:srgbClr val="000000"/>
                </a:solidFill>
                <a:effectLst/>
                <a:latin typeface="Calibri"/>
                <a:cs typeface="Calibri"/>
              </a:rPr>
              <a:t> issues to mitigate and remediate, and high-ROI areas to automate.</a:t>
            </a:r>
            <a:r>
              <a:rPr lang="en-US" sz="1200" b="1" i="0" dirty="0">
                <a:solidFill>
                  <a:srgbClr val="000000"/>
                </a:solidFill>
                <a:effectLst/>
                <a:latin typeface="Calibri"/>
                <a:cs typeface="Calibri"/>
              </a:rPr>
              <a:t> </a:t>
            </a:r>
            <a:r>
              <a:rPr lang="en-US" sz="1200" b="0" i="0" dirty="0">
                <a:solidFill>
                  <a:srgbClr val="000000"/>
                </a:solidFill>
                <a:effectLst/>
                <a:latin typeface="Calibri"/>
                <a:cs typeface="Calibri"/>
              </a:rPr>
              <a:t> </a:t>
            </a:r>
            <a:endParaRPr lang="en-US" sz="1000" b="0" i="0" dirty="0">
              <a:solidFill>
                <a:srgbClr val="000000"/>
              </a:solidFill>
              <a:effectLst/>
              <a:latin typeface="Calibri"/>
              <a:cs typeface="Calibri"/>
            </a:endParaRPr>
          </a:p>
          <a:p>
            <a:pPr algn="l" rtl="0" fontAlgn="base"/>
            <a:r>
              <a:rPr lang="en-US" sz="1200" b="0" i="1" u="sng" dirty="0">
                <a:solidFill>
                  <a:srgbClr val="000000"/>
                </a:solidFill>
                <a:effectLst/>
                <a:latin typeface="Calibri"/>
                <a:cs typeface="Calibri"/>
              </a:rPr>
              <a:t>#The only platform with task, process, and communications mining capabilities and a complete process ideation capability</a:t>
            </a:r>
            <a:r>
              <a:rPr lang="en-US" sz="1200" b="0" i="0" dirty="0">
                <a:solidFill>
                  <a:srgbClr val="000000"/>
                </a:solidFill>
                <a:effectLst/>
                <a:latin typeface="Calibri"/>
                <a:cs typeface="Calibri"/>
              </a:rPr>
              <a:t> </a:t>
            </a:r>
            <a:endParaRPr lang="en-US" sz="1000" b="0" i="0" dirty="0">
              <a:solidFill>
                <a:srgbClr val="000000"/>
              </a:solidFill>
              <a:effectLst/>
              <a:latin typeface="Calibri"/>
              <a:cs typeface="Calibri"/>
            </a:endParaRPr>
          </a:p>
          <a:p>
            <a:pPr algn="l" rtl="0" fontAlgn="base"/>
            <a:endParaRPr lang="en-US" sz="1200" b="0" i="0" dirty="0">
              <a:solidFill>
                <a:srgbClr val="000000"/>
              </a:solidFill>
              <a:effectLst/>
              <a:latin typeface="Calibri" panose="020F0502020204030204" pitchFamily="34" charset="0"/>
            </a:endParaRPr>
          </a:p>
          <a:p>
            <a:pPr algn="l" rtl="0" fontAlgn="base"/>
            <a:r>
              <a:rPr lang="en-US" sz="1200" b="0" i="0" dirty="0">
                <a:solidFill>
                  <a:srgbClr val="000000"/>
                </a:solidFill>
                <a:effectLst/>
                <a:latin typeface="Calibri"/>
                <a:cs typeface="Calibri"/>
              </a:rPr>
              <a:t>Then to </a:t>
            </a:r>
            <a:r>
              <a:rPr lang="en-US" sz="1200" b="1" i="0" dirty="0">
                <a:solidFill>
                  <a:srgbClr val="000000"/>
                </a:solidFill>
                <a:effectLst/>
                <a:latin typeface="Calibri"/>
                <a:cs typeface="Calibri"/>
              </a:rPr>
              <a:t>efficiently and reliably </a:t>
            </a:r>
            <a:r>
              <a:rPr lang="en-US" sz="1200" b="1" i="1" dirty="0">
                <a:solidFill>
                  <a:srgbClr val="000000"/>
                </a:solidFill>
                <a:effectLst/>
                <a:latin typeface="Calibri"/>
                <a:cs typeface="Calibri"/>
              </a:rPr>
              <a:t>automate</a:t>
            </a:r>
            <a:r>
              <a:rPr lang="en-US" sz="1200" b="0" i="0" dirty="0">
                <a:solidFill>
                  <a:srgbClr val="000000"/>
                </a:solidFill>
                <a:effectLst/>
                <a:latin typeface="Calibri"/>
                <a:cs typeface="Calibri"/>
              </a:rPr>
              <a:t> them with the automate layer. </a:t>
            </a:r>
            <a:r>
              <a:rPr lang="en-US" sz="1200" b="1" i="0" dirty="0">
                <a:solidFill>
                  <a:srgbClr val="000000"/>
                </a:solidFill>
                <a:effectLst/>
                <a:latin typeface="Calibri"/>
                <a:cs typeface="Calibri"/>
              </a:rPr>
              <a:t>With powerful API integration in addition to UI emulation</a:t>
            </a:r>
            <a:r>
              <a:rPr lang="en-US" sz="1200" b="0" i="0" dirty="0">
                <a:solidFill>
                  <a:srgbClr val="000000"/>
                </a:solidFill>
                <a:effectLst/>
                <a:latin typeface="Calibri"/>
                <a:cs typeface="Calibri"/>
              </a:rPr>
              <a:t>, long-running workflows and easy human-robot handoffs, the ability to seamlessly use </a:t>
            </a:r>
            <a:r>
              <a:rPr lang="en-US" sz="1200" b="1" i="0" dirty="0">
                <a:solidFill>
                  <a:srgbClr val="000000"/>
                </a:solidFill>
                <a:effectLst/>
                <a:latin typeface="Calibri"/>
                <a:cs typeface="Calibri"/>
              </a:rPr>
              <a:t>AI/ML models and skills</a:t>
            </a:r>
            <a:r>
              <a:rPr lang="en-US" sz="1200" b="0" i="0" dirty="0">
                <a:solidFill>
                  <a:srgbClr val="000000"/>
                </a:solidFill>
                <a:effectLst/>
                <a:latin typeface="Calibri"/>
                <a:cs typeface="Calibri"/>
              </a:rPr>
              <a:t>, to seamlessly process information and extract understanding from documents and communications.  </a:t>
            </a:r>
            <a:endParaRPr lang="en-US" sz="1000" b="0" i="0" dirty="0">
              <a:solidFill>
                <a:srgbClr val="000000"/>
              </a:solidFill>
              <a:effectLst/>
              <a:latin typeface="Calibri"/>
              <a:cs typeface="Calibri"/>
            </a:endParaRPr>
          </a:p>
          <a:p>
            <a:pPr algn="l" rtl="0" fontAlgn="base"/>
            <a:r>
              <a:rPr lang="en-US" sz="1200" b="0" i="1" u="sng" dirty="0">
                <a:solidFill>
                  <a:srgbClr val="000000"/>
                </a:solidFill>
                <a:effectLst/>
                <a:latin typeface="Calibri"/>
                <a:cs typeface="Calibri"/>
              </a:rPr>
              <a:t>#The only integrated platform for delivering unified automation via UI and API with native integrated AI including intelligent document processing</a:t>
            </a:r>
            <a:r>
              <a:rPr lang="en-US" sz="1200" b="0" i="0" dirty="0">
                <a:solidFill>
                  <a:srgbClr val="000000"/>
                </a:solidFill>
                <a:effectLst/>
                <a:latin typeface="Calibri"/>
                <a:cs typeface="Calibri"/>
              </a:rPr>
              <a:t> </a:t>
            </a:r>
            <a:endParaRPr lang="en-US" sz="1000" b="0" i="0" dirty="0">
              <a:solidFill>
                <a:srgbClr val="000000"/>
              </a:solidFill>
              <a:effectLst/>
              <a:latin typeface="Calibri"/>
              <a:cs typeface="Calibri"/>
            </a:endParaRPr>
          </a:p>
          <a:p>
            <a:pPr algn="l" rtl="0" fontAlgn="base"/>
            <a:endParaRPr lang="en-US" sz="1200" b="0" i="0" dirty="0">
              <a:solidFill>
                <a:srgbClr val="000000"/>
              </a:solidFill>
              <a:effectLst/>
              <a:latin typeface="Calibri" panose="020F0502020204030204" pitchFamily="34" charset="0"/>
            </a:endParaRPr>
          </a:p>
          <a:p>
            <a:pPr algn="l" rtl="0" fontAlgn="base"/>
            <a:r>
              <a:rPr lang="en-US" sz="1200" b="0" i="0" dirty="0">
                <a:solidFill>
                  <a:srgbClr val="000000"/>
                </a:solidFill>
                <a:effectLst/>
                <a:latin typeface="Calibri"/>
                <a:cs typeface="Calibri"/>
              </a:rPr>
              <a:t>And finally, to </a:t>
            </a:r>
            <a:r>
              <a:rPr lang="en-US" sz="1200" b="1" i="1" dirty="0">
                <a:solidFill>
                  <a:srgbClr val="000000"/>
                </a:solidFill>
                <a:effectLst/>
                <a:latin typeface="Calibri"/>
                <a:cs typeface="Calibri"/>
              </a:rPr>
              <a:t>operate</a:t>
            </a:r>
            <a:r>
              <a:rPr lang="en-US" sz="1200" b="0" i="0" dirty="0">
                <a:solidFill>
                  <a:srgbClr val="000000"/>
                </a:solidFill>
                <a:effectLst/>
                <a:latin typeface="Calibri"/>
                <a:cs typeface="Calibri"/>
              </a:rPr>
              <a:t> </a:t>
            </a:r>
            <a:r>
              <a:rPr lang="en-US" sz="1200" b="1" i="0" dirty="0">
                <a:solidFill>
                  <a:srgbClr val="000000"/>
                </a:solidFill>
                <a:effectLst/>
                <a:latin typeface="Calibri"/>
                <a:cs typeface="Calibri"/>
              </a:rPr>
              <a:t>it all as a compliant, cost-effective, integrated platform</a:t>
            </a:r>
            <a:r>
              <a:rPr lang="en-US" sz="1200" b="0" i="0" dirty="0">
                <a:solidFill>
                  <a:srgbClr val="000000"/>
                </a:solidFill>
                <a:effectLst/>
                <a:latin typeface="Calibri"/>
                <a:cs typeface="Calibri"/>
              </a:rPr>
              <a:t>. With analytics to track, measure, and manage automation performance, continuous testing to effortlessly ensure automation quality (and more generally the quality of any of your application development efforts), unified management and governance - so that you know the whole thing is compliant with your desired IT and security policies; and, of course, you can deploy the complete, cloud-native platform however you want, whether SaaS or self-hosted, for maximum flexibility—cloud-native all the way. </a:t>
            </a:r>
            <a:endParaRPr lang="en-US" sz="1000" b="0" i="0" dirty="0">
              <a:solidFill>
                <a:srgbClr val="000000"/>
              </a:solidFill>
              <a:effectLst/>
              <a:latin typeface="Calibri"/>
              <a:cs typeface="Calibri"/>
            </a:endParaRPr>
          </a:p>
          <a:p>
            <a:pPr algn="l" rtl="0" fontAlgn="base"/>
            <a:r>
              <a:rPr lang="en-US" sz="1200" b="0" i="1" u="sng" dirty="0">
                <a:solidFill>
                  <a:srgbClr val="000000"/>
                </a:solidFill>
                <a:effectLst/>
                <a:latin typeface="Calibri"/>
                <a:cs typeface="Calibri"/>
              </a:rPr>
              <a:t>#Scale and governance to support the largest automation programs in the world</a:t>
            </a:r>
            <a:r>
              <a:rPr lang="en-US" sz="1200" b="0" i="0" dirty="0">
                <a:solidFill>
                  <a:srgbClr val="000000"/>
                </a:solidFill>
                <a:effectLst/>
                <a:latin typeface="Calibri"/>
                <a:cs typeface="Calibri"/>
              </a:rPr>
              <a:t> </a:t>
            </a:r>
            <a:endParaRPr lang="en-US" sz="1000" b="0" i="0" dirty="0">
              <a:solidFill>
                <a:srgbClr val="000000"/>
              </a:solidFill>
              <a:effectLst/>
              <a:latin typeface="Calibri"/>
              <a:cs typeface="Calibri"/>
            </a:endParaRPr>
          </a:p>
          <a:p>
            <a:pPr algn="l" rtl="0" fontAlgn="base"/>
            <a:r>
              <a:rPr lang="en-US" sz="1200" b="0" i="1" u="sng" dirty="0">
                <a:solidFill>
                  <a:srgbClr val="000000"/>
                </a:solidFill>
                <a:effectLst/>
                <a:latin typeface="Calibri"/>
                <a:cs typeface="Calibri"/>
              </a:rPr>
              <a:t>#Only test platform with production-grade automation, AI, security and governance</a:t>
            </a:r>
            <a:r>
              <a:rPr lang="en-US" sz="1200" b="0" i="0" dirty="0">
                <a:solidFill>
                  <a:srgbClr val="000000"/>
                </a:solidFill>
                <a:effectLst/>
                <a:latin typeface="Calibri"/>
                <a:cs typeface="Calibri"/>
              </a:rPr>
              <a:t> </a:t>
            </a:r>
            <a:endParaRPr lang="en-US" sz="1000" b="0" i="0" dirty="0">
              <a:solidFill>
                <a:srgbClr val="000000"/>
              </a:solidFill>
              <a:effectLst/>
              <a:latin typeface="Calibri"/>
              <a:cs typeface="Calibri"/>
            </a:endParaRPr>
          </a:p>
          <a:p>
            <a:pPr algn="l" rtl="0" fontAlgn="base"/>
            <a:endParaRPr lang="en-US" sz="1200" b="0" i="0" dirty="0">
              <a:solidFill>
                <a:srgbClr val="000000"/>
              </a:solidFill>
              <a:effectLst/>
              <a:latin typeface="Calibri"/>
              <a:cs typeface="Calibri"/>
            </a:endParaRPr>
          </a:p>
        </p:txBody>
      </p:sp>
      <p:sp>
        <p:nvSpPr>
          <p:cNvPr id="4" name="Slide Number Placeholder 3"/>
          <p:cNvSpPr>
            <a:spLocks noGrp="1"/>
          </p:cNvSpPr>
          <p:nvPr>
            <p:ph type="sldNum" sz="quarter" idx="5"/>
          </p:nvPr>
        </p:nvSpPr>
        <p:spPr/>
        <p:txBody>
          <a:bodyPr/>
          <a:lstStyle/>
          <a:p>
            <a:fld id="{6F1DBCC2-16AF-4958-993A-04CAA8A31844}" type="slidenum">
              <a:rPr lang="en-US" smtClean="0"/>
              <a:t>10</a:t>
            </a:fld>
            <a:endParaRPr lang="en-US"/>
          </a:p>
        </p:txBody>
      </p:sp>
    </p:spTree>
    <p:extLst>
      <p:ext uri="{BB962C8B-B14F-4D97-AF65-F5344CB8AC3E}">
        <p14:creationId xmlns:p14="http://schemas.microsoft.com/office/powerpoint/2010/main" val="3744520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100" kern="1200" dirty="0">
                <a:solidFill>
                  <a:schemeClr val="tx1"/>
                </a:solidFill>
                <a:effectLst/>
                <a:latin typeface="Arial" panose="020B0604020202020204" pitchFamily="34" charset="0"/>
                <a:ea typeface="+mn-ea"/>
                <a:cs typeface="Arial" panose="020B0604020202020204" pitchFamily="34" charset="0"/>
              </a:rPr>
              <a:t>We’ve talked about the UiPath Automation Platform lets also talk a little about UiPath as a company.</a:t>
            </a:r>
          </a:p>
          <a:p>
            <a:endParaRPr lang="en-US" sz="1100" kern="1200" dirty="0">
              <a:solidFill>
                <a:schemeClr val="tx1"/>
              </a:solidFill>
              <a:effectLst/>
              <a:latin typeface="Arial" panose="020B0604020202020204" pitchFamily="34" charset="0"/>
              <a:ea typeface="+mn-ea"/>
              <a:cs typeface="Arial" panose="020B0604020202020204" pitchFamily="34" charset="0"/>
            </a:endParaRPr>
          </a:p>
          <a:p>
            <a:r>
              <a:rPr lang="en-US" sz="1100" kern="1200" dirty="0">
                <a:solidFill>
                  <a:schemeClr val="tx1"/>
                </a:solidFill>
                <a:effectLst/>
                <a:latin typeface="Arial" panose="020B0604020202020204" pitchFamily="34" charset="0"/>
                <a:ea typeface="+mn-ea"/>
                <a:cs typeface="Arial" panose="020B0604020202020204" pitchFamily="34" charset="0"/>
              </a:rPr>
              <a:t>We started off as a small startup in Romania that took a big bet of the early category of RPA or Robotic Process Automation in 2015. Over the past few years we have grown into a trusted provider of broad enterprise automation. </a:t>
            </a:r>
          </a:p>
          <a:p>
            <a:endParaRPr lang="en-US" sz="1100" kern="1200" dirty="0">
              <a:solidFill>
                <a:schemeClr val="tx1"/>
              </a:solidFill>
              <a:effectLst/>
              <a:latin typeface="Arial" panose="020B0604020202020204" pitchFamily="34" charset="0"/>
              <a:ea typeface="+mn-ea"/>
              <a:cs typeface="Arial" panose="020B0604020202020204" pitchFamily="34" charset="0"/>
            </a:endParaRPr>
          </a:p>
          <a:p>
            <a:r>
              <a:rPr lang="en-US" sz="1100" kern="1200" dirty="0">
                <a:solidFill>
                  <a:schemeClr val="tx1"/>
                </a:solidFill>
                <a:effectLst/>
                <a:latin typeface="Arial" panose="020B0604020202020204" pitchFamily="34" charset="0"/>
                <a:ea typeface="+mn-ea"/>
                <a:cs typeface="Arial" panose="020B0604020202020204" pitchFamily="34" charset="0"/>
              </a:rPr>
              <a:t>We are a more than $1B revenue company with more than $2B in assets so we are someone you can trust will be around for the long haul.</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Arial" panose="020B0604020202020204" pitchFamily="34" charset="0"/>
                <a:ea typeface="+mn-ea"/>
                <a:cs typeface="Arial" panose="020B0604020202020204" pitchFamily="34" charset="0"/>
              </a:rPr>
              <a:t>We underpin the automation programs at &gt;10K customers today including as I mentioned the largest automation programs in the world. </a:t>
            </a:r>
            <a:r>
              <a:rPr lang="en-US" sz="1100" b="0" i="0" dirty="0">
                <a:solidFill>
                  <a:srgbClr val="666666"/>
                </a:solidFill>
                <a:effectLst/>
                <a:latin typeface="Roboto" panose="02000000000000000000" pitchFamily="2" charset="0"/>
              </a:rPr>
              <a:t>Today, UiPath serves more than 60% of the </a:t>
            </a:r>
            <a:r>
              <a:rPr lang="en-US" sz="1100" b="1" i="0" dirty="0">
                <a:solidFill>
                  <a:srgbClr val="666666"/>
                </a:solidFill>
                <a:effectLst/>
                <a:latin typeface="Roboto" panose="02000000000000000000" pitchFamily="2" charset="0"/>
              </a:rPr>
              <a:t>Fortune Global 500</a:t>
            </a:r>
            <a:r>
              <a:rPr lang="en-US" sz="1100" b="0" i="0" dirty="0">
                <a:solidFill>
                  <a:srgbClr val="666666"/>
                </a:solidFill>
                <a:effectLst/>
                <a:latin typeface="Roboto" panose="02000000000000000000" pitchFamily="2" charset="0"/>
              </a:rPr>
              <a:t> and 8 of the Fortune 10.</a:t>
            </a:r>
            <a:endParaRPr lang="en-US" sz="11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Arial" panose="020B0604020202020204" pitchFamily="34" charset="0"/>
                <a:ea typeface="+mn-ea"/>
                <a:cs typeface="Arial" panose="020B0604020202020204" pitchFamily="34" charset="0"/>
              </a:rPr>
              <a:t>We have a large and extensive ecosystem of partners so you can be sure that your preferred integrators have the skills to help you get started</a:t>
            </a:r>
          </a:p>
          <a:p>
            <a:pPr>
              <a:spcAft>
                <a:spcPts val="600"/>
              </a:spcAft>
            </a:pPr>
            <a:r>
              <a:rPr lang="en-US" sz="1600" b="1" dirty="0">
                <a:solidFill>
                  <a:schemeClr val="tx1"/>
                </a:solidFill>
                <a:cs typeface="Arial"/>
              </a:rPr>
              <a:t>We have the largest automation ecosystem</a:t>
            </a:r>
            <a:r>
              <a:rPr lang="en-US" sz="1600" b="0" dirty="0">
                <a:solidFill>
                  <a:schemeClr val="tx1"/>
                </a:solidFill>
                <a:cs typeface="Arial"/>
              </a:rPr>
              <a:t> providing ev</a:t>
            </a:r>
            <a:r>
              <a:rPr lang="en-US" sz="1100" dirty="0">
                <a:solidFill>
                  <a:schemeClr val="tx1"/>
                </a:solidFill>
                <a:cs typeface="Arial"/>
              </a:rPr>
              <a:t>ery type of expertise and support you’ll need with more 2M+ developers and an extensive academy and training program to help your own teams get started fast</a:t>
            </a:r>
            <a:endParaRPr lang="en-US" sz="1100" kern="1200" dirty="0">
              <a:solidFill>
                <a:schemeClr val="tx1"/>
              </a:solidFill>
              <a:effectLst/>
              <a:latin typeface="Arial" panose="020B0604020202020204" pitchFamily="34" charset="0"/>
              <a:ea typeface="+mn-ea"/>
              <a:cs typeface="Arial" panose="020B0604020202020204" pitchFamily="34" charset="0"/>
            </a:endParaRPr>
          </a:p>
          <a:p>
            <a:pPr rtl="0" fontAlgn="base"/>
            <a:r>
              <a:rPr lang="en-US" sz="1100" b="0" i="0" kern="1200" dirty="0">
                <a:solidFill>
                  <a:schemeClr val="tx1"/>
                </a:solidFill>
                <a:effectLst/>
                <a:latin typeface="+mn-lt"/>
                <a:ea typeface="+mn-ea"/>
                <a:cs typeface="+mn-cs"/>
              </a:rPr>
              <a:t>  </a:t>
            </a:r>
          </a:p>
          <a:p>
            <a:pPr rtl="0" fontAlgn="base"/>
            <a:r>
              <a:rPr lang="en-US" sz="1100" b="0" i="0" kern="1200" dirty="0">
                <a:solidFill>
                  <a:schemeClr val="tx1"/>
                </a:solidFill>
                <a:effectLst/>
                <a:latin typeface="+mn-lt"/>
                <a:ea typeface="+mn-ea"/>
                <a:cs typeface="+mn-cs"/>
              </a:rPr>
              <a:t>Bottom line: UiPath is a trusted provider and you will never lack the partnership, support, and expertise you need to ensure your automation success. </a:t>
            </a:r>
          </a:p>
          <a:p>
            <a:pPr rtl="0" fontAlgn="base"/>
            <a:r>
              <a:rPr lang="en-US" sz="1100" b="0" i="0" kern="1200" dirty="0">
                <a:solidFill>
                  <a:schemeClr val="tx1"/>
                </a:solidFill>
                <a:effectLst/>
                <a:latin typeface="+mn-lt"/>
                <a:ea typeface="+mn-ea"/>
                <a:cs typeface="+mn-cs"/>
              </a:rPr>
              <a:t>  </a:t>
            </a:r>
          </a:p>
          <a:p>
            <a:endParaRPr lang="en-US" sz="110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18B97D-45A5-1E45-A1E0-6392C6E84CC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9341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So why has automation as an approach taken off and become a strategic platform. There are really 4 differentiating factors that set automation apart from other approaches</a:t>
            </a:r>
          </a:p>
          <a:p>
            <a:endParaRPr lang="en-US" dirty="0"/>
          </a:p>
          <a:p>
            <a:pPr marL="0" marR="0" lvl="0" indent="0" algn="l" defTabSz="457200" rtl="0" eaLnBrk="1" fontAlgn="auto" latinLnBrk="0" hangingPunct="1">
              <a:lnSpc>
                <a:spcPct val="100000"/>
              </a:lnSpc>
              <a:spcBef>
                <a:spcPts val="0"/>
              </a:spcBef>
              <a:spcAft>
                <a:spcPts val="600"/>
              </a:spcAft>
              <a:buClrTx/>
              <a:buSzTx/>
              <a:buFontTx/>
              <a:buNone/>
              <a:tabLst/>
              <a:defRPr/>
            </a:pPr>
            <a:r>
              <a:rPr lang="en-US" sz="1800" b="1" dirty="0">
                <a:solidFill>
                  <a:schemeClr val="tx1"/>
                </a:solidFill>
                <a:cs typeface="Arial"/>
              </a:rPr>
              <a:t>1. It works like a human does – </a:t>
            </a:r>
            <a:r>
              <a:rPr lang="en-US" sz="1800" dirty="0">
                <a:solidFill>
                  <a:schemeClr val="tx1"/>
                </a:solidFill>
                <a:cs typeface="Arial"/>
              </a:rPr>
              <a:t>We talked about the impact of a shortage of people on your bottom line. Automation lets you create a digital workforce that can do real work like a person can. </a:t>
            </a:r>
            <a:r>
              <a:rPr lang="en-US" sz="1800" b="0" dirty="0">
                <a:solidFill>
                  <a:schemeClr val="tx1"/>
                </a:solidFill>
                <a:cs typeface="Arial"/>
              </a:rPr>
              <a:t>This means automation can </a:t>
            </a:r>
            <a:r>
              <a:rPr lang="en-US" sz="1200" dirty="0">
                <a:solidFill>
                  <a:schemeClr val="tx1"/>
                </a:solidFill>
                <a:cs typeface="Arial"/>
              </a:rPr>
              <a:t>take on a wide number of tasks and processes across your enterprise—reliably and without application changes. </a:t>
            </a:r>
            <a:endParaRPr lang="en-US" dirty="0"/>
          </a:p>
          <a:p>
            <a:endParaRPr lang="en-US" dirty="0"/>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Arial"/>
              </a:rPr>
              <a:t>2. Fastest time to value – </a:t>
            </a:r>
            <a:r>
              <a:rPr kumimoji="0" lang="en-US" sz="1800" b="0" i="0" u="none" strike="noStrike" kern="1200" cap="none" spc="0" normalizeH="0" baseline="0" noProof="0" dirty="0">
                <a:ln>
                  <a:noFill/>
                </a:ln>
                <a:solidFill>
                  <a:srgbClr val="000000"/>
                </a:solidFill>
                <a:effectLst/>
                <a:uLnTx/>
                <a:uFillTx/>
                <a:latin typeface="Arial"/>
                <a:ea typeface="+mn-ea"/>
                <a:cs typeface="Arial"/>
              </a:rPr>
              <a:t>Automation delivers real business value fast. Individual processes and tasks can be automated in days and weeks not months and years, resulting in a</a:t>
            </a:r>
            <a:r>
              <a:rPr kumimoji="0" lang="en-US" sz="1200" b="0" i="0" u="none" strike="noStrike" kern="1200" cap="none" spc="0" normalizeH="0" baseline="0" noProof="0" dirty="0">
                <a:ln>
                  <a:noFill/>
                </a:ln>
                <a:solidFill>
                  <a:srgbClr val="000000"/>
                </a:solidFill>
                <a:effectLst/>
                <a:uLnTx/>
                <a:uFillTx/>
                <a:latin typeface="Arial"/>
                <a:ea typeface="+mn-ea"/>
                <a:cs typeface="Arial"/>
              </a:rPr>
              <a:t>ccelerated ROI and business results. Gartner peer reviews data shows that 88% of entire UiPath deployments finish in 6 months or less which automate many processes.</a:t>
            </a:r>
            <a:endParaRPr kumimoji="0" lang="en-US" sz="1400" b="0" i="0" u="none" strike="noStrike" kern="1200" cap="none" spc="0" normalizeH="0" baseline="0" noProof="0" dirty="0">
              <a:ln>
                <a:noFill/>
              </a:ln>
              <a:solidFill>
                <a:srgbClr val="000000"/>
              </a:solidFill>
              <a:effectLst/>
              <a:uLnTx/>
              <a:uFillTx/>
              <a:latin typeface="Arial"/>
              <a:ea typeface="+mn-ea"/>
              <a:cs typeface="Arial"/>
            </a:endParaRPr>
          </a:p>
          <a:p>
            <a:endParaRPr lang="en-US" dirty="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solidFill>
                  <a:schemeClr val="tx1"/>
                </a:solidFill>
              </a:rPr>
              <a:t>3. Accessible to all </a:t>
            </a:r>
            <a:r>
              <a:rPr lang="en-US" dirty="0">
                <a:solidFill>
                  <a:schemeClr val="tx1"/>
                </a:solidFill>
              </a:rPr>
              <a:t>– Automation a</a:t>
            </a:r>
            <a:r>
              <a:rPr lang="en-US" sz="1200" dirty="0">
                <a:solidFill>
                  <a:srgbClr val="000000"/>
                </a:solidFill>
                <a:latin typeface="Arial"/>
                <a:cs typeface="Arial"/>
              </a:rPr>
              <a:t>llows entire organization to build and deploy automations, from non-technical to expert users. C</a:t>
            </a:r>
            <a:r>
              <a:rPr lang="en-US" sz="1200" kern="1200" dirty="0">
                <a:solidFill>
                  <a:schemeClr val="tx1"/>
                </a:solidFill>
                <a:effectLst/>
                <a:latin typeface="+mn-lt"/>
                <a:ea typeface="+mn-ea"/>
                <a:cs typeface="+mn-cs"/>
              </a:rPr>
              <a:t>itizen developers can be successful, with simple ways to build automations operating within </a:t>
            </a:r>
            <a:r>
              <a:rPr lang="en-US" sz="1200" kern="1200" dirty="0" err="1">
                <a:solidFill>
                  <a:schemeClr val="tx1"/>
                </a:solidFill>
                <a:effectLst/>
                <a:latin typeface="+mn-lt"/>
                <a:ea typeface="+mn-ea"/>
                <a:cs typeface="+mn-cs"/>
              </a:rPr>
              <a:t>guarrails</a:t>
            </a:r>
            <a:r>
              <a:rPr lang="en-US" sz="1200" kern="1200" dirty="0">
                <a:solidFill>
                  <a:schemeClr val="tx1"/>
                </a:solidFill>
                <a:effectLst/>
                <a:latin typeface="+mn-lt"/>
                <a:ea typeface="+mn-ea"/>
                <a:cs typeface="+mn-cs"/>
              </a:rPr>
              <a:t> established by the business on what they are allowed to do. Professional developers have the depth of capability to deliver team projects at high quality.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600"/>
              </a:spcAft>
              <a:buClrTx/>
              <a:buSzTx/>
              <a:buFontTx/>
              <a:buNone/>
              <a:tabLst/>
              <a:defRPr/>
            </a:pPr>
            <a:r>
              <a:rPr lang="en-US" sz="1200" kern="1200" dirty="0">
                <a:solidFill>
                  <a:schemeClr val="tx1"/>
                </a:solidFill>
                <a:effectLst/>
                <a:latin typeface="+mn-lt"/>
                <a:ea typeface="+mn-ea"/>
                <a:cs typeface="+mn-cs"/>
              </a:rPr>
              <a:t>4. </a:t>
            </a:r>
            <a:r>
              <a:rPr kumimoji="0" lang="en-US" sz="1800" b="1" i="0" u="none" strike="noStrike" kern="1200" cap="none" spc="0" normalizeH="0" baseline="0" noProof="0" dirty="0">
                <a:ln>
                  <a:noFill/>
                </a:ln>
                <a:solidFill>
                  <a:srgbClr val="000000"/>
                </a:solidFill>
                <a:effectLst/>
                <a:uLnTx/>
                <a:uFillTx/>
                <a:latin typeface="Arial"/>
                <a:ea typeface="+mn-ea"/>
                <a:cs typeface="Arial"/>
              </a:rPr>
              <a:t>Low total cost of ownership – </a:t>
            </a:r>
            <a:r>
              <a:rPr kumimoji="0" lang="en-US" sz="1800" b="0" i="0" u="none" strike="noStrike" kern="1200" cap="none" spc="0" normalizeH="0" baseline="0" noProof="0" dirty="0">
                <a:ln>
                  <a:noFill/>
                </a:ln>
                <a:solidFill>
                  <a:srgbClr val="000000"/>
                </a:solidFill>
                <a:effectLst/>
                <a:uLnTx/>
                <a:uFillTx/>
                <a:latin typeface="Arial"/>
                <a:ea typeface="+mn-ea"/>
                <a:cs typeface="Arial"/>
              </a:rPr>
              <a:t>Automation includes t</a:t>
            </a:r>
            <a:r>
              <a:rPr lang="en-US" sz="1200" dirty="0">
                <a:solidFill>
                  <a:srgbClr val="000000"/>
                </a:solidFill>
                <a:latin typeface="Arial"/>
                <a:cs typeface="Arial"/>
              </a:rPr>
              <a:t>he centralized management, measurement, governance, and security you demand to run large programs at the fraction of the cost of other technologies.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618B97D-45A5-1E45-A1E0-6392C6E84CC6}" type="slidenum">
              <a:rPr lang="en-US" smtClean="0"/>
              <a:pPr/>
              <a:t>15</a:t>
            </a:fld>
            <a:endParaRPr lang="en-US"/>
          </a:p>
        </p:txBody>
      </p:sp>
    </p:spTree>
    <p:extLst>
      <p:ext uri="{BB962C8B-B14F-4D97-AF65-F5344CB8AC3E}">
        <p14:creationId xmlns:p14="http://schemas.microsoft.com/office/powerpoint/2010/main" val="1672435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RPA become obsolete?</a:t>
            </a:r>
          </a:p>
          <a:p>
            <a:r>
              <a:rPr lang="en-US" dirty="0"/>
              <a:t>RPA is going to evolve from standalone RPA platform solutions to broader platform-play offerings including BPM, intelligent document processing (IDP) and more. AI automation will include more unattended automation that doesn’t require a human-in-the-loop (HITL). It’s also going to be more accessible to non-technical business users through low- or no-code tools. </a:t>
            </a:r>
          </a:p>
          <a:p>
            <a:endParaRPr lang="en-US" dirty="0"/>
          </a:p>
          <a:p>
            <a:r>
              <a:rPr lang="en-US" dirty="0"/>
              <a:t>Where does RPA fit in with other emerging technologies?</a:t>
            </a:r>
          </a:p>
          <a:p>
            <a:r>
              <a:rPr lang="en-US" dirty="0"/>
              <a:t>“The consolidation of BPM, RPA and IDP into a single vendor or platform model is part of a broader trend in business automation, aiming to provide a more holistic and efficient approach to managing and optimizing business processes and customer interactions.”</a:t>
            </a:r>
          </a:p>
          <a:p>
            <a:r>
              <a:rPr lang="en-US" dirty="0"/>
              <a:t>Greg Walker, Product marketing manager, SS&amp;C Blue Prism</a:t>
            </a:r>
          </a:p>
          <a:p>
            <a:endParaRPr lang="en-US" dirty="0"/>
          </a:p>
          <a:p>
            <a:r>
              <a:rPr lang="en-US" dirty="0"/>
              <a:t>General enthusiasm for Generative IA in 2023 will bring focus on the automation approach. The potential for automation with AI and Gen AI is now exponential in any </a:t>
            </a:r>
            <a:r>
              <a:rPr lang="en-US" dirty="0" err="1"/>
              <a:t>company.RPA</a:t>
            </a:r>
            <a:r>
              <a:rPr lang="en-US" dirty="0"/>
              <a:t>, IA and Gen AI COE will continue to develop, with a strong executive focus on the business transformation and the scalability of the solutions.</a:t>
            </a:r>
          </a:p>
          <a:p>
            <a:r>
              <a:rPr lang="en-US" dirty="0"/>
              <a:t>Julien Fest, Intelligent automation offering lead, Avanade, LinkedIn</a:t>
            </a:r>
          </a:p>
        </p:txBody>
      </p:sp>
      <p:sp>
        <p:nvSpPr>
          <p:cNvPr id="4" name="Slide Number Placeholder 3"/>
          <p:cNvSpPr>
            <a:spLocks noGrp="1"/>
          </p:cNvSpPr>
          <p:nvPr>
            <p:ph type="sldNum" sz="quarter" idx="5"/>
          </p:nvPr>
        </p:nvSpPr>
        <p:spPr/>
        <p:txBody>
          <a:bodyPr/>
          <a:lstStyle/>
          <a:p>
            <a:fld id="{CAF8C717-1027-4CF5-9E0E-B4455A519378}" type="slidenum">
              <a:rPr lang="en-US" smtClean="0"/>
              <a:t>20</a:t>
            </a:fld>
            <a:endParaRPr lang="en-US"/>
          </a:p>
        </p:txBody>
      </p:sp>
    </p:spTree>
    <p:extLst>
      <p:ext uri="{BB962C8B-B14F-4D97-AF65-F5344CB8AC3E}">
        <p14:creationId xmlns:p14="http://schemas.microsoft.com/office/powerpoint/2010/main" val="4157108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RPA become obsolete?</a:t>
            </a:r>
          </a:p>
          <a:p>
            <a:r>
              <a:rPr lang="en-US" dirty="0"/>
              <a:t>RPA is going to evolve from standalone RPA platform solutions to broader platform-play offerings including BPM, intelligent document processing (IDP) and more. AI automation will include more unattended automation that doesn’t require a human-in-the-loop (HITL). It’s also going to be more accessible to non-technical business users through low- or no-code tools. </a:t>
            </a:r>
          </a:p>
          <a:p>
            <a:endParaRPr lang="en-US" dirty="0"/>
          </a:p>
          <a:p>
            <a:r>
              <a:rPr lang="en-US" dirty="0"/>
              <a:t>Where does RPA fit in with other emerging technologies?</a:t>
            </a:r>
          </a:p>
          <a:p>
            <a:r>
              <a:rPr lang="en-US" dirty="0"/>
              <a:t>“The consolidation of BPM, RPA and IDP into a single vendor or platform model is part of a broader trend in business automation, aiming to provide a more holistic and efficient approach to managing and optimizing business processes and customer interactions.”</a:t>
            </a:r>
          </a:p>
          <a:p>
            <a:r>
              <a:rPr lang="en-US" dirty="0"/>
              <a:t>Greg Walker, Product marketing manager, SS&amp;C Blue Prism</a:t>
            </a:r>
          </a:p>
          <a:p>
            <a:endParaRPr lang="en-US" dirty="0"/>
          </a:p>
          <a:p>
            <a:r>
              <a:rPr lang="en-US" dirty="0"/>
              <a:t>General enthusiasm for Generative IA in 2023 will bring focus on the automation approach. The potential for automation with AI and Gen AI is now exponential in any </a:t>
            </a:r>
            <a:r>
              <a:rPr lang="en-US" dirty="0" err="1"/>
              <a:t>company.RPA</a:t>
            </a:r>
            <a:r>
              <a:rPr lang="en-US" dirty="0"/>
              <a:t>, IA and Gen AI COE will continue to develop, with a strong executive focus on the business transformation and the scalability of the solutions.</a:t>
            </a:r>
          </a:p>
          <a:p>
            <a:r>
              <a:rPr lang="en-US" dirty="0"/>
              <a:t>Julien Fest, Intelligent automation offering lead, Avanade, LinkedIn</a:t>
            </a:r>
          </a:p>
        </p:txBody>
      </p:sp>
      <p:sp>
        <p:nvSpPr>
          <p:cNvPr id="4" name="Slide Number Placeholder 3"/>
          <p:cNvSpPr>
            <a:spLocks noGrp="1"/>
          </p:cNvSpPr>
          <p:nvPr>
            <p:ph type="sldNum" sz="quarter" idx="5"/>
          </p:nvPr>
        </p:nvSpPr>
        <p:spPr/>
        <p:txBody>
          <a:bodyPr/>
          <a:lstStyle/>
          <a:p>
            <a:fld id="{CAF8C717-1027-4CF5-9E0E-B4455A519378}" type="slidenum">
              <a:rPr lang="en-US" smtClean="0"/>
              <a:t>21</a:t>
            </a:fld>
            <a:endParaRPr lang="en-US"/>
          </a:p>
        </p:txBody>
      </p:sp>
    </p:spTree>
    <p:extLst>
      <p:ext uri="{BB962C8B-B14F-4D97-AF65-F5344CB8AC3E}">
        <p14:creationId xmlns:p14="http://schemas.microsoft.com/office/powerpoint/2010/main" val="694546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RPA become obsolete?</a:t>
            </a:r>
          </a:p>
          <a:p>
            <a:r>
              <a:rPr lang="en-US" dirty="0"/>
              <a:t>RPA is going to evolve from standalone RPA platform solutions to broader platform-play offerings including BPM, intelligent document processing (IDP) and more. AI automation will include more unattended automation that doesn’t require a human-in-the-loop (HITL). It’s also going to be more accessible to non-technical business users through low- or no-code tools. </a:t>
            </a:r>
          </a:p>
          <a:p>
            <a:endParaRPr lang="en-US" dirty="0"/>
          </a:p>
          <a:p>
            <a:r>
              <a:rPr lang="en-US" dirty="0"/>
              <a:t>Where does RPA fit in with other emerging technologies?</a:t>
            </a:r>
          </a:p>
          <a:p>
            <a:r>
              <a:rPr lang="en-US" dirty="0"/>
              <a:t>“The consolidation of BPM, RPA and IDP into a single vendor or platform model is part of a broader trend in business automation, aiming to provide a more holistic and efficient approach to managing and optimizing business processes and customer interactions.”</a:t>
            </a:r>
          </a:p>
          <a:p>
            <a:r>
              <a:rPr lang="en-US" dirty="0"/>
              <a:t>Greg Walker, Product marketing manager, SS&amp;C Blue Prism</a:t>
            </a:r>
          </a:p>
          <a:p>
            <a:endParaRPr lang="en-US" dirty="0"/>
          </a:p>
          <a:p>
            <a:r>
              <a:rPr lang="en-US" dirty="0"/>
              <a:t>General enthusiasm for Generative IA in 2023 will bring focus on the automation approach. The potential for automation with AI and Gen AI is now exponential in any </a:t>
            </a:r>
            <a:r>
              <a:rPr lang="en-US" dirty="0" err="1"/>
              <a:t>company.RPA</a:t>
            </a:r>
            <a:r>
              <a:rPr lang="en-US" dirty="0"/>
              <a:t>, IA and Gen AI COE will continue to develop, with a strong executive focus on the business transformation and the scalability of the solutions.</a:t>
            </a:r>
          </a:p>
          <a:p>
            <a:r>
              <a:rPr lang="en-US" dirty="0"/>
              <a:t>Julien Fest, Intelligent automation offering lead, Avanade, LinkedIn</a:t>
            </a:r>
          </a:p>
        </p:txBody>
      </p:sp>
      <p:sp>
        <p:nvSpPr>
          <p:cNvPr id="4" name="Slide Number Placeholder 3"/>
          <p:cNvSpPr>
            <a:spLocks noGrp="1"/>
          </p:cNvSpPr>
          <p:nvPr>
            <p:ph type="sldNum" sz="quarter" idx="5"/>
          </p:nvPr>
        </p:nvSpPr>
        <p:spPr/>
        <p:txBody>
          <a:bodyPr/>
          <a:lstStyle/>
          <a:p>
            <a:fld id="{CAF8C717-1027-4CF5-9E0E-B4455A519378}" type="slidenum">
              <a:rPr lang="en-US" smtClean="0"/>
              <a:t>22</a:t>
            </a:fld>
            <a:endParaRPr lang="en-US"/>
          </a:p>
        </p:txBody>
      </p:sp>
    </p:spTree>
    <p:extLst>
      <p:ext uri="{BB962C8B-B14F-4D97-AF65-F5344CB8AC3E}">
        <p14:creationId xmlns:p14="http://schemas.microsoft.com/office/powerpoint/2010/main" val="4176756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8C717-1027-4CF5-9E0E-B4455A519378}" type="slidenum">
              <a:rPr lang="en-US" smtClean="0"/>
              <a:t>24</a:t>
            </a:fld>
            <a:endParaRPr lang="en-US"/>
          </a:p>
        </p:txBody>
      </p:sp>
    </p:spTree>
    <p:extLst>
      <p:ext uri="{BB962C8B-B14F-4D97-AF65-F5344CB8AC3E}">
        <p14:creationId xmlns:p14="http://schemas.microsoft.com/office/powerpoint/2010/main" val="669246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7/22/2024</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7/22/2024</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B26C9-C562-4C9E-9D7E-52E44652AF23}"/>
              </a:ext>
            </a:extLst>
          </p:cNvPr>
          <p:cNvSpPr>
            <a:spLocks noGrp="1"/>
          </p:cNvSpPr>
          <p:nvPr>
            <p:ph type="title"/>
          </p:nvPr>
        </p:nvSpPr>
        <p:spPr/>
        <p:txBody>
          <a:bodyPr/>
          <a:lstStyle/>
          <a:p>
            <a:r>
              <a:rPr lang="en-US"/>
              <a:t>Click to edit Master title style</a:t>
            </a:r>
          </a:p>
        </p:txBody>
      </p:sp>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753" y="1338148"/>
            <a:ext cx="5499263" cy="323165"/>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6314198" y="1338148"/>
            <a:ext cx="5499263" cy="323165"/>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100" y="1781174"/>
            <a:ext cx="5499916" cy="1881028"/>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tx1"/>
              </a:buClr>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lvl="4"/>
            <a:r>
              <a:rPr lang="en-US"/>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6313545" y="1781174"/>
            <a:ext cx="5499916" cy="1963038"/>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Tree>
    <p:extLst>
      <p:ext uri="{BB962C8B-B14F-4D97-AF65-F5344CB8AC3E}">
        <p14:creationId xmlns:p14="http://schemas.microsoft.com/office/powerpoint/2010/main" val="4045300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00" y="1783537"/>
            <a:ext cx="11431389" cy="1612749"/>
          </a:xfrm>
        </p:spPr>
        <p:txBody>
          <a:bodyPr tIns="0">
            <a:spAutoFit/>
          </a:bodyPr>
          <a:lstStyle>
            <a:lvl2pPr>
              <a:buClr>
                <a:schemeClr val="tx1"/>
              </a:buClr>
              <a:defRPr baseline="0"/>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381101" y="1336547"/>
            <a:ext cx="11430027" cy="323165"/>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7C5D76FC-5FC2-0A6E-2E54-FE137E70F72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227057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7/22/2024</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7/22/2024</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7/22/2024</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7/22/2024</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7/22/2024</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7/22/2024</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8" Type="http://schemas.openxmlformats.org/officeDocument/2006/relationships/hyperlink" Target="https://chatbot.uipath.com/" TargetMode="External"/><Relationship Id="rId3" Type="http://schemas.openxmlformats.org/officeDocument/2006/relationships/hyperlink" Target="https://forum.uipath.com/" TargetMode="External"/><Relationship Id="rId7" Type="http://schemas.openxmlformats.org/officeDocument/2006/relationships/hyperlink" Target="https://cloud.uipath.com/" TargetMode="External"/><Relationship Id="rId2" Type="http://schemas.openxmlformats.org/officeDocument/2006/relationships/hyperlink" Target="https://academy.uipath.com/" TargetMode="External"/><Relationship Id="rId1" Type="http://schemas.openxmlformats.org/officeDocument/2006/relationships/slideLayout" Target="../slideLayouts/slideLayout7.xml"/><Relationship Id="rId6" Type="http://schemas.openxmlformats.org/officeDocument/2006/relationships/hyperlink" Target="https://www.uipath.com/company/contact-us/contact-technical-support" TargetMode="External"/><Relationship Id="rId5" Type="http://schemas.openxmlformats.org/officeDocument/2006/relationships/hyperlink" Target="https://www.uipath.com/learning/certification" TargetMode="External"/><Relationship Id="rId10" Type="http://schemas.openxmlformats.org/officeDocument/2006/relationships/hyperlink" Target="https://docs.uipath.com/" TargetMode="External"/><Relationship Id="rId4" Type="http://schemas.openxmlformats.org/officeDocument/2006/relationships/hyperlink" Target="https://connect.uipath.com/marketplace" TargetMode="External"/><Relationship Id="rId9" Type="http://schemas.openxmlformats.org/officeDocument/2006/relationships/hyperlink" Target="https://uipath.onlinetests.app/"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docs.uipath.com/installation-and-upgrade/docs/studio-install-studio"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93CD7-E53A-46A6-B01C-029ED2695B0C}"/>
              </a:ext>
            </a:extLst>
          </p:cNvPr>
          <p:cNvSpPr>
            <a:spLocks noGrp="1"/>
          </p:cNvSpPr>
          <p:nvPr>
            <p:ph type="ctrTitle"/>
          </p:nvPr>
        </p:nvSpPr>
        <p:spPr/>
        <p:txBody>
          <a:bodyPr/>
          <a:lstStyle/>
          <a:p>
            <a:r>
              <a:rPr lang="en-US" dirty="0"/>
              <a:t>RPA INTRODUCTION</a:t>
            </a:r>
          </a:p>
        </p:txBody>
      </p:sp>
    </p:spTree>
    <p:extLst>
      <p:ext uri="{BB962C8B-B14F-4D97-AF65-F5344CB8AC3E}">
        <p14:creationId xmlns:p14="http://schemas.microsoft.com/office/powerpoint/2010/main" val="3622509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1450403-3315-7FA2-FB61-4661DAED8322}"/>
              </a:ext>
            </a:extLst>
          </p:cNvPr>
          <p:cNvSpPr/>
          <p:nvPr/>
        </p:nvSpPr>
        <p:spPr>
          <a:xfrm>
            <a:off x="1272466" y="4319908"/>
            <a:ext cx="9646902" cy="1666635"/>
          </a:xfrm>
          <a:prstGeom prst="rect">
            <a:avLst/>
          </a:prstGeom>
          <a:solidFill>
            <a:srgbClr val="F4A7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Rectangle 9">
            <a:extLst>
              <a:ext uri="{FF2B5EF4-FFF2-40B4-BE49-F238E27FC236}">
                <a16:creationId xmlns:a16="http://schemas.microsoft.com/office/drawing/2014/main" id="{E6B70B2D-5C90-BAD5-E80B-E2FCAED44310}"/>
              </a:ext>
            </a:extLst>
          </p:cNvPr>
          <p:cNvSpPr/>
          <p:nvPr/>
        </p:nvSpPr>
        <p:spPr>
          <a:xfrm>
            <a:off x="1276573" y="5436570"/>
            <a:ext cx="9638691" cy="549972"/>
          </a:xfrm>
          <a:prstGeom prst="rect">
            <a:avLst/>
          </a:prstGeom>
          <a:solidFill>
            <a:srgbClr val="D996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15" name="Rectangle 14">
            <a:extLst>
              <a:ext uri="{FF2B5EF4-FFF2-40B4-BE49-F238E27FC236}">
                <a16:creationId xmlns:a16="http://schemas.microsoft.com/office/drawing/2014/main" id="{BFB1591E-5822-6D10-07F8-ED6B08CCAAAF}"/>
              </a:ext>
            </a:extLst>
          </p:cNvPr>
          <p:cNvSpPr/>
          <p:nvPr/>
        </p:nvSpPr>
        <p:spPr>
          <a:xfrm>
            <a:off x="1274995" y="2619251"/>
            <a:ext cx="9641844" cy="1674742"/>
          </a:xfrm>
          <a:prstGeom prst="rect">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Rectangle 8">
            <a:extLst>
              <a:ext uri="{FF2B5EF4-FFF2-40B4-BE49-F238E27FC236}">
                <a16:creationId xmlns:a16="http://schemas.microsoft.com/office/drawing/2014/main" id="{7933A965-406F-2022-4E36-B65BC53B1D9A}"/>
              </a:ext>
            </a:extLst>
          </p:cNvPr>
          <p:cNvSpPr/>
          <p:nvPr/>
        </p:nvSpPr>
        <p:spPr>
          <a:xfrm>
            <a:off x="1276573" y="3744021"/>
            <a:ext cx="9638691" cy="549972"/>
          </a:xfrm>
          <a:prstGeom prst="rect">
            <a:avLst/>
          </a:prstGeom>
          <a:solidFill>
            <a:srgbClr val="DC422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5" name="Rectangle 4">
            <a:extLst>
              <a:ext uri="{FF2B5EF4-FFF2-40B4-BE49-F238E27FC236}">
                <a16:creationId xmlns:a16="http://schemas.microsoft.com/office/drawing/2014/main" id="{7B658743-B5AC-89F9-872A-EA711C1A80CE}"/>
              </a:ext>
            </a:extLst>
          </p:cNvPr>
          <p:cNvSpPr/>
          <p:nvPr/>
        </p:nvSpPr>
        <p:spPr>
          <a:xfrm>
            <a:off x="1275085" y="924996"/>
            <a:ext cx="9641667" cy="1666635"/>
          </a:xfrm>
          <a:prstGeom prst="rect">
            <a:avLst/>
          </a:prstGeom>
          <a:solidFill>
            <a:srgbClr val="0BA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 name="Rectangle 5">
            <a:extLst>
              <a:ext uri="{FF2B5EF4-FFF2-40B4-BE49-F238E27FC236}">
                <a16:creationId xmlns:a16="http://schemas.microsoft.com/office/drawing/2014/main" id="{77C61C07-D12A-28E0-7733-57221560C056}"/>
              </a:ext>
            </a:extLst>
          </p:cNvPr>
          <p:cNvSpPr/>
          <p:nvPr/>
        </p:nvSpPr>
        <p:spPr>
          <a:xfrm>
            <a:off x="1276636" y="2041658"/>
            <a:ext cx="9638562" cy="549972"/>
          </a:xfrm>
          <a:prstGeom prst="rect">
            <a:avLst/>
          </a:prstGeom>
          <a:solidFill>
            <a:srgbClr val="078E9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4" name="TextBox 3">
            <a:extLst>
              <a:ext uri="{FF2B5EF4-FFF2-40B4-BE49-F238E27FC236}">
                <a16:creationId xmlns:a16="http://schemas.microsoft.com/office/drawing/2014/main" id="{0BAFD662-1FC3-30F2-1425-D2D2BA32E311}"/>
              </a:ext>
            </a:extLst>
          </p:cNvPr>
          <p:cNvSpPr txBox="1"/>
          <p:nvPr/>
        </p:nvSpPr>
        <p:spPr>
          <a:xfrm>
            <a:off x="1131637" y="279623"/>
            <a:ext cx="10080303" cy="461641"/>
          </a:xfrm>
          <a:prstGeom prst="rect">
            <a:avLst/>
          </a:prstGeom>
          <a:noFill/>
        </p:spPr>
        <p:txBody>
          <a:bodyPr wrap="square" lIns="91416" tIns="45708" rIns="91416" bIns="45708" rtlCol="0" anchor="t">
            <a:spAutoFit/>
          </a:bodyPr>
          <a:lstStyle/>
          <a:p>
            <a:pPr algn="ctr"/>
            <a:r>
              <a:rPr lang="en-US" sz="2400" b="1" spc="-100">
                <a:latin typeface="Arial"/>
                <a:cs typeface="Arial"/>
              </a:rPr>
              <a:t>AI at work: the Business Automation Platform</a:t>
            </a:r>
            <a:endParaRPr lang="en-US" sz="2400"/>
          </a:p>
        </p:txBody>
      </p:sp>
      <p:sp>
        <p:nvSpPr>
          <p:cNvPr id="7" name="Rectangle 6">
            <a:hlinkClick r:id="" action="ppaction://noaction"/>
            <a:extLst>
              <a:ext uri="{FF2B5EF4-FFF2-40B4-BE49-F238E27FC236}">
                <a16:creationId xmlns:a16="http://schemas.microsoft.com/office/drawing/2014/main" id="{B9D65FE6-3A0B-5154-344D-12292C2AD987}"/>
              </a:ext>
            </a:extLst>
          </p:cNvPr>
          <p:cNvSpPr/>
          <p:nvPr/>
        </p:nvSpPr>
        <p:spPr>
          <a:xfrm>
            <a:off x="1317148" y="2049010"/>
            <a:ext cx="2019841" cy="541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cap="all" dirty="0">
                <a:solidFill>
                  <a:schemeClr val="bg1"/>
                </a:solidFill>
                <a:latin typeface="Arial"/>
                <a:cs typeface="Arial"/>
              </a:rPr>
              <a:t>Process Mining</a:t>
            </a:r>
            <a:endParaRPr lang="en-US" dirty="0">
              <a:solidFill>
                <a:schemeClr val="bg1"/>
              </a:solidFill>
              <a:latin typeface="Arial"/>
              <a:cs typeface="Arial"/>
            </a:endParaRPr>
          </a:p>
        </p:txBody>
      </p:sp>
      <p:sp>
        <p:nvSpPr>
          <p:cNvPr id="8" name="Rectangle 7">
            <a:hlinkClick r:id="" action="ppaction://noaction"/>
            <a:extLst>
              <a:ext uri="{FF2B5EF4-FFF2-40B4-BE49-F238E27FC236}">
                <a16:creationId xmlns:a16="http://schemas.microsoft.com/office/drawing/2014/main" id="{B43F38BA-85C0-67DA-926D-FFD5E5A2E3D4}"/>
              </a:ext>
            </a:extLst>
          </p:cNvPr>
          <p:cNvSpPr/>
          <p:nvPr/>
        </p:nvSpPr>
        <p:spPr>
          <a:xfrm>
            <a:off x="3465671" y="2049010"/>
            <a:ext cx="1888801" cy="541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cap="all">
                <a:solidFill>
                  <a:schemeClr val="bg1"/>
                </a:solidFill>
                <a:latin typeface="Arial"/>
                <a:cs typeface="Arial"/>
              </a:rPr>
              <a:t>Task Mining</a:t>
            </a:r>
            <a:endParaRPr lang="en-US">
              <a:solidFill>
                <a:schemeClr val="bg1"/>
              </a:solidFill>
              <a:latin typeface="Arial"/>
              <a:cs typeface="Arial"/>
            </a:endParaRPr>
          </a:p>
        </p:txBody>
      </p:sp>
      <p:sp>
        <p:nvSpPr>
          <p:cNvPr id="11" name="Rectangle 10">
            <a:hlinkClick r:id="" action="ppaction://noaction"/>
            <a:extLst>
              <a:ext uri="{FF2B5EF4-FFF2-40B4-BE49-F238E27FC236}">
                <a16:creationId xmlns:a16="http://schemas.microsoft.com/office/drawing/2014/main" id="{44939A68-D7C2-8C60-7D15-5EEF9DA6300C}"/>
              </a:ext>
            </a:extLst>
          </p:cNvPr>
          <p:cNvSpPr/>
          <p:nvPr/>
        </p:nvSpPr>
        <p:spPr>
          <a:xfrm>
            <a:off x="5501188" y="2050599"/>
            <a:ext cx="2440196" cy="541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cap="all">
                <a:solidFill>
                  <a:schemeClr val="bg1"/>
                </a:solidFill>
                <a:latin typeface="Arial"/>
                <a:cs typeface="Arial"/>
              </a:rPr>
              <a:t>Communications Mining</a:t>
            </a:r>
            <a:endParaRPr lang="en-US">
              <a:solidFill>
                <a:schemeClr val="bg1"/>
              </a:solidFill>
              <a:latin typeface="Arial"/>
              <a:cs typeface="Arial"/>
            </a:endParaRPr>
          </a:p>
        </p:txBody>
      </p:sp>
      <p:sp>
        <p:nvSpPr>
          <p:cNvPr id="12" name="Rectangle 11">
            <a:hlinkClick r:id="" action="ppaction://noaction"/>
            <a:extLst>
              <a:ext uri="{FF2B5EF4-FFF2-40B4-BE49-F238E27FC236}">
                <a16:creationId xmlns:a16="http://schemas.microsoft.com/office/drawing/2014/main" id="{E666E928-48B3-E922-7ADF-848ABEA790C7}"/>
              </a:ext>
            </a:extLst>
          </p:cNvPr>
          <p:cNvSpPr/>
          <p:nvPr/>
        </p:nvSpPr>
        <p:spPr>
          <a:xfrm>
            <a:off x="8355336" y="2050412"/>
            <a:ext cx="2418028" cy="541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cap="all">
                <a:solidFill>
                  <a:schemeClr val="bg1"/>
                </a:solidFill>
                <a:latin typeface="Arial"/>
                <a:cs typeface="Arial"/>
              </a:rPr>
              <a:t>Idea capture &amp; management</a:t>
            </a:r>
            <a:endParaRPr lang="en-US">
              <a:solidFill>
                <a:schemeClr val="bg1"/>
              </a:solidFill>
              <a:latin typeface="Arial"/>
              <a:cs typeface="Arial"/>
            </a:endParaRPr>
          </a:p>
        </p:txBody>
      </p:sp>
      <p:sp>
        <p:nvSpPr>
          <p:cNvPr id="16" name="Rectangle 15">
            <a:hlinkClick r:id="" action="ppaction://noaction"/>
            <a:extLst>
              <a:ext uri="{FF2B5EF4-FFF2-40B4-BE49-F238E27FC236}">
                <a16:creationId xmlns:a16="http://schemas.microsoft.com/office/drawing/2014/main" id="{A15B0F29-8295-1E95-B581-6D52F2FDFE72}"/>
              </a:ext>
            </a:extLst>
          </p:cNvPr>
          <p:cNvSpPr/>
          <p:nvPr/>
        </p:nvSpPr>
        <p:spPr>
          <a:xfrm>
            <a:off x="1279166" y="3751133"/>
            <a:ext cx="1579923" cy="546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cap="all" dirty="0">
                <a:solidFill>
                  <a:schemeClr val="bg1"/>
                </a:solidFill>
                <a:latin typeface="Arial"/>
                <a:cs typeface="Arial"/>
              </a:rPr>
              <a:t>UI + API </a:t>
            </a:r>
            <a:br>
              <a:rPr lang="en-US" sz="900" cap="all" dirty="0">
                <a:solidFill>
                  <a:schemeClr val="bg1"/>
                </a:solidFill>
                <a:latin typeface="Arial"/>
                <a:cs typeface="Arial"/>
              </a:rPr>
            </a:br>
            <a:r>
              <a:rPr lang="en-US" sz="900" cap="all" dirty="0">
                <a:solidFill>
                  <a:schemeClr val="bg1"/>
                </a:solidFill>
                <a:latin typeface="Arial"/>
                <a:cs typeface="Arial"/>
              </a:rPr>
              <a:t>AUTOMATION</a:t>
            </a:r>
            <a:endParaRPr lang="en-US" dirty="0"/>
          </a:p>
        </p:txBody>
      </p:sp>
      <p:sp>
        <p:nvSpPr>
          <p:cNvPr id="17" name="Rectangle 16">
            <a:hlinkClick r:id="" action="ppaction://noaction"/>
            <a:extLst>
              <a:ext uri="{FF2B5EF4-FFF2-40B4-BE49-F238E27FC236}">
                <a16:creationId xmlns:a16="http://schemas.microsoft.com/office/drawing/2014/main" id="{DEF01274-4B8A-A58C-0156-89FB0FAE41C5}"/>
              </a:ext>
            </a:extLst>
          </p:cNvPr>
          <p:cNvSpPr/>
          <p:nvPr/>
        </p:nvSpPr>
        <p:spPr>
          <a:xfrm>
            <a:off x="2974005" y="3754840"/>
            <a:ext cx="1677747" cy="54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cap="all" dirty="0">
                <a:solidFill>
                  <a:schemeClr val="bg1"/>
                </a:solidFill>
                <a:latin typeface="Arial"/>
                <a:cs typeface="Arial"/>
              </a:rPr>
              <a:t>LOW-CODE </a:t>
            </a:r>
            <a:br>
              <a:rPr lang="en-US" sz="900" cap="all" dirty="0">
                <a:solidFill>
                  <a:schemeClr val="bg1"/>
                </a:solidFill>
                <a:latin typeface="Arial"/>
                <a:cs typeface="Arial"/>
              </a:rPr>
            </a:br>
            <a:r>
              <a:rPr lang="en-US" sz="900" cap="all" dirty="0">
                <a:solidFill>
                  <a:schemeClr val="bg1"/>
                </a:solidFill>
                <a:latin typeface="Arial"/>
                <a:cs typeface="Arial"/>
              </a:rPr>
              <a:t>DEVELOPMENT</a:t>
            </a:r>
          </a:p>
        </p:txBody>
      </p:sp>
      <p:sp>
        <p:nvSpPr>
          <p:cNvPr id="18" name="Rectangle 17">
            <a:hlinkClick r:id="" action="ppaction://noaction"/>
            <a:extLst>
              <a:ext uri="{FF2B5EF4-FFF2-40B4-BE49-F238E27FC236}">
                <a16:creationId xmlns:a16="http://schemas.microsoft.com/office/drawing/2014/main" id="{37C889EF-B64F-3119-8DAD-22116B67D7AB}"/>
              </a:ext>
            </a:extLst>
          </p:cNvPr>
          <p:cNvSpPr/>
          <p:nvPr/>
        </p:nvSpPr>
        <p:spPr>
          <a:xfrm>
            <a:off x="9139239" y="3754841"/>
            <a:ext cx="1778636" cy="54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cap="all" dirty="0">
                <a:solidFill>
                  <a:schemeClr val="bg1"/>
                </a:solidFill>
                <a:latin typeface="Arial" panose="020B0604020202020204" pitchFamily="34" charset="0"/>
              </a:rPr>
              <a:t>Process </a:t>
            </a:r>
            <a:br>
              <a:rPr lang="en-US" sz="900" cap="all" dirty="0">
                <a:solidFill>
                  <a:schemeClr val="bg1"/>
                </a:solidFill>
                <a:latin typeface="Arial" panose="020B0604020202020204" pitchFamily="34" charset="0"/>
              </a:rPr>
            </a:br>
            <a:r>
              <a:rPr lang="en-US" sz="900" cap="all" dirty="0">
                <a:solidFill>
                  <a:schemeClr val="bg1"/>
                </a:solidFill>
                <a:latin typeface="Arial" panose="020B0604020202020204" pitchFamily="34" charset="0"/>
              </a:rPr>
              <a:t>Orchestration​</a:t>
            </a:r>
            <a:endParaRPr lang="en-US" sz="900" cap="all" dirty="0">
              <a:solidFill>
                <a:schemeClr val="bg1"/>
              </a:solidFill>
              <a:latin typeface="Arial" panose="020B0604020202020204" pitchFamily="34" charset="0"/>
              <a:cs typeface="Arial" panose="020B0604020202020204" pitchFamily="34" charset="0"/>
            </a:endParaRPr>
          </a:p>
        </p:txBody>
      </p:sp>
      <p:sp>
        <p:nvSpPr>
          <p:cNvPr id="33" name="Rectangle 32">
            <a:hlinkClick r:id="" action="ppaction://noaction"/>
            <a:extLst>
              <a:ext uri="{FF2B5EF4-FFF2-40B4-BE49-F238E27FC236}">
                <a16:creationId xmlns:a16="http://schemas.microsoft.com/office/drawing/2014/main" id="{57D3FCBE-06CE-6ECB-7A5A-0FBAA750E600}"/>
              </a:ext>
            </a:extLst>
          </p:cNvPr>
          <p:cNvSpPr/>
          <p:nvPr/>
        </p:nvSpPr>
        <p:spPr>
          <a:xfrm>
            <a:off x="4766668" y="3757884"/>
            <a:ext cx="1677747" cy="549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cap="all">
                <a:solidFill>
                  <a:schemeClr val="bg1"/>
                </a:solidFill>
                <a:latin typeface="Arial"/>
                <a:cs typeface="Arial"/>
              </a:rPr>
              <a:t>GENERATIVE AI </a:t>
            </a:r>
            <a:endParaRPr lang="en-US">
              <a:solidFill>
                <a:schemeClr val="bg1"/>
              </a:solidFill>
              <a:latin typeface="Arial"/>
              <a:cs typeface="Arial"/>
            </a:endParaRPr>
          </a:p>
          <a:p>
            <a:pPr algn="ctr"/>
            <a:r>
              <a:rPr lang="en-US" sz="900" cap="all">
                <a:solidFill>
                  <a:schemeClr val="bg1"/>
                </a:solidFill>
                <a:latin typeface="Arial"/>
                <a:cs typeface="Arial"/>
              </a:rPr>
              <a:t>&amp; EXPERIENCES</a:t>
            </a:r>
            <a:endParaRPr lang="en-US">
              <a:solidFill>
                <a:schemeClr val="bg1"/>
              </a:solidFill>
              <a:latin typeface="Arial"/>
              <a:cs typeface="Arial"/>
            </a:endParaRPr>
          </a:p>
        </p:txBody>
      </p:sp>
      <p:sp>
        <p:nvSpPr>
          <p:cNvPr id="26" name="TextBox 25">
            <a:hlinkClick r:id="" action="ppaction://noaction"/>
            <a:extLst>
              <a:ext uri="{FF2B5EF4-FFF2-40B4-BE49-F238E27FC236}">
                <a16:creationId xmlns:a16="http://schemas.microsoft.com/office/drawing/2014/main" id="{98152F4F-C530-359A-82B3-A962A44BEA39}"/>
              </a:ext>
            </a:extLst>
          </p:cNvPr>
          <p:cNvSpPr txBox="1"/>
          <p:nvPr/>
        </p:nvSpPr>
        <p:spPr>
          <a:xfrm>
            <a:off x="1400732" y="1029232"/>
            <a:ext cx="9390370" cy="430775"/>
          </a:xfrm>
          <a:prstGeom prst="rect">
            <a:avLst/>
          </a:prstGeom>
          <a:noFill/>
        </p:spPr>
        <p:txBody>
          <a:bodyPr wrap="square" rtlCol="0">
            <a:spAutoFit/>
          </a:bodyPr>
          <a:lstStyle/>
          <a:p>
            <a:pPr algn="ctr"/>
            <a:r>
              <a:rPr lang="en-US" sz="2199" b="1" spc="-50" dirty="0">
                <a:solidFill>
                  <a:schemeClr val="bg1"/>
                </a:solidFill>
                <a:latin typeface="Arial" panose="020B0604020202020204" pitchFamily="34" charset="0"/>
                <a:cs typeface="Arial" panose="020B0604020202020204" pitchFamily="34" charset="0"/>
              </a:rPr>
              <a:t>Discover</a:t>
            </a:r>
          </a:p>
        </p:txBody>
      </p:sp>
      <p:sp>
        <p:nvSpPr>
          <p:cNvPr id="27" name="TextBox 26">
            <a:hlinkClick r:id="" action="ppaction://noaction"/>
            <a:extLst>
              <a:ext uri="{FF2B5EF4-FFF2-40B4-BE49-F238E27FC236}">
                <a16:creationId xmlns:a16="http://schemas.microsoft.com/office/drawing/2014/main" id="{5340047A-0C73-81BA-A91F-CA58B5D55D41}"/>
              </a:ext>
            </a:extLst>
          </p:cNvPr>
          <p:cNvSpPr txBox="1"/>
          <p:nvPr/>
        </p:nvSpPr>
        <p:spPr>
          <a:xfrm>
            <a:off x="3931857" y="1489011"/>
            <a:ext cx="4328120" cy="406265"/>
          </a:xfrm>
          <a:prstGeom prst="rect">
            <a:avLst/>
          </a:prstGeom>
          <a:noFill/>
        </p:spPr>
        <p:txBody>
          <a:bodyPr wrap="square" lIns="91440" tIns="45720" rIns="91440" bIns="45720" rtlCol="0" anchor="t">
            <a:spAutoFit/>
          </a:bodyPr>
          <a:lstStyle/>
          <a:p>
            <a:pPr algn="ctr">
              <a:lnSpc>
                <a:spcPct val="85000"/>
              </a:lnSpc>
            </a:pPr>
            <a:r>
              <a:rPr lang="en-US" sz="1200">
                <a:solidFill>
                  <a:schemeClr val="bg1"/>
                </a:solidFill>
                <a:latin typeface="Arial"/>
                <a:cs typeface="Arial"/>
              </a:rPr>
              <a:t>Identify the highest-ROI opportunities for continuous process optimization and automation using the power of AI</a:t>
            </a:r>
          </a:p>
        </p:txBody>
      </p:sp>
      <p:sp>
        <p:nvSpPr>
          <p:cNvPr id="28" name="TextBox 27">
            <a:hlinkClick r:id="" action="ppaction://noaction"/>
            <a:extLst>
              <a:ext uri="{FF2B5EF4-FFF2-40B4-BE49-F238E27FC236}">
                <a16:creationId xmlns:a16="http://schemas.microsoft.com/office/drawing/2014/main" id="{73489069-DD44-EEDA-4016-2C0C744516D0}"/>
              </a:ext>
            </a:extLst>
          </p:cNvPr>
          <p:cNvSpPr txBox="1"/>
          <p:nvPr/>
        </p:nvSpPr>
        <p:spPr>
          <a:xfrm>
            <a:off x="1400732" y="2723488"/>
            <a:ext cx="9390370" cy="430775"/>
          </a:xfrm>
          <a:prstGeom prst="rect">
            <a:avLst/>
          </a:prstGeom>
          <a:noFill/>
        </p:spPr>
        <p:txBody>
          <a:bodyPr wrap="square" rtlCol="0">
            <a:spAutoFit/>
          </a:bodyPr>
          <a:lstStyle/>
          <a:p>
            <a:pPr algn="ctr"/>
            <a:r>
              <a:rPr lang="en-US" sz="2199" b="1" spc="-50" dirty="0">
                <a:solidFill>
                  <a:schemeClr val="bg1"/>
                </a:solidFill>
                <a:latin typeface="Arial" panose="020B0604020202020204" pitchFamily="34" charset="0"/>
                <a:cs typeface="Arial" panose="020B0604020202020204" pitchFamily="34" charset="0"/>
              </a:rPr>
              <a:t>Automate</a:t>
            </a:r>
          </a:p>
        </p:txBody>
      </p:sp>
      <p:sp>
        <p:nvSpPr>
          <p:cNvPr id="29" name="TextBox 28">
            <a:hlinkClick r:id="" action="ppaction://noaction"/>
            <a:extLst>
              <a:ext uri="{FF2B5EF4-FFF2-40B4-BE49-F238E27FC236}">
                <a16:creationId xmlns:a16="http://schemas.microsoft.com/office/drawing/2014/main" id="{A1B13085-AD46-6BE4-99DA-8A1D2F455A59}"/>
              </a:ext>
            </a:extLst>
          </p:cNvPr>
          <p:cNvSpPr txBox="1"/>
          <p:nvPr/>
        </p:nvSpPr>
        <p:spPr>
          <a:xfrm>
            <a:off x="3665001" y="3183766"/>
            <a:ext cx="4861835" cy="406265"/>
          </a:xfrm>
          <a:prstGeom prst="rect">
            <a:avLst/>
          </a:prstGeom>
          <a:noFill/>
        </p:spPr>
        <p:txBody>
          <a:bodyPr wrap="square" lIns="91440" tIns="45720" rIns="91440" bIns="45720" rtlCol="0" anchor="t">
            <a:spAutoFit/>
          </a:bodyPr>
          <a:lstStyle/>
          <a:p>
            <a:pPr algn="ctr">
              <a:lnSpc>
                <a:spcPct val="85000"/>
              </a:lnSpc>
            </a:pPr>
            <a:r>
              <a:rPr lang="en-US" sz="1200" dirty="0">
                <a:solidFill>
                  <a:schemeClr val="bg1"/>
                </a:solidFill>
                <a:latin typeface="Arial"/>
                <a:cs typeface="Arial"/>
              </a:rPr>
              <a:t>Rapidly build AI-powered automation that seamlessly collaborates with people and systems to transform every facet of work</a:t>
            </a:r>
          </a:p>
        </p:txBody>
      </p:sp>
      <p:grpSp>
        <p:nvGrpSpPr>
          <p:cNvPr id="20" name="Group 19">
            <a:extLst>
              <a:ext uri="{FF2B5EF4-FFF2-40B4-BE49-F238E27FC236}">
                <a16:creationId xmlns:a16="http://schemas.microsoft.com/office/drawing/2014/main" id="{7DA390B2-8DF1-680F-51EF-0CF53ECACC59}"/>
              </a:ext>
            </a:extLst>
          </p:cNvPr>
          <p:cNvGrpSpPr/>
          <p:nvPr/>
        </p:nvGrpSpPr>
        <p:grpSpPr>
          <a:xfrm>
            <a:off x="1279166" y="6126454"/>
            <a:ext cx="9639471" cy="554597"/>
            <a:chOff x="1277577" y="6152428"/>
            <a:chExt cx="9639471" cy="554597"/>
          </a:xfrm>
        </p:grpSpPr>
        <p:sp>
          <p:nvSpPr>
            <p:cNvPr id="35" name="TextBox 34">
              <a:extLst>
                <a:ext uri="{FF2B5EF4-FFF2-40B4-BE49-F238E27FC236}">
                  <a16:creationId xmlns:a16="http://schemas.microsoft.com/office/drawing/2014/main" id="{7DD3F737-EB0E-D089-6A69-6EC2AAC87AD0}"/>
                </a:ext>
              </a:extLst>
            </p:cNvPr>
            <p:cNvSpPr txBox="1"/>
            <p:nvPr/>
          </p:nvSpPr>
          <p:spPr>
            <a:xfrm>
              <a:off x="5209603" y="6152428"/>
              <a:ext cx="1921194" cy="338466"/>
            </a:xfrm>
            <a:prstGeom prst="rect">
              <a:avLst/>
            </a:prstGeom>
            <a:noFill/>
          </p:spPr>
          <p:txBody>
            <a:bodyPr wrap="square" rtlCol="0">
              <a:spAutoFit/>
            </a:bodyPr>
            <a:lstStyle/>
            <a:p>
              <a:pPr algn="ctr"/>
              <a:r>
                <a:rPr lang="en-US" sz="1600" b="1" spc="-50">
                  <a:solidFill>
                    <a:schemeClr val="tx1">
                      <a:lumMod val="65000"/>
                      <a:lumOff val="35000"/>
                    </a:schemeClr>
                  </a:solidFill>
                  <a:latin typeface="Arial" panose="020B0604020202020204" pitchFamily="34" charset="0"/>
                  <a:cs typeface="Arial" panose="020B0604020202020204" pitchFamily="34" charset="0"/>
                </a:rPr>
                <a:t>Your Applications</a:t>
              </a:r>
            </a:p>
          </p:txBody>
        </p:sp>
        <p:sp>
          <p:nvSpPr>
            <p:cNvPr id="36" name="TextBox 35">
              <a:extLst>
                <a:ext uri="{FF2B5EF4-FFF2-40B4-BE49-F238E27FC236}">
                  <a16:creationId xmlns:a16="http://schemas.microsoft.com/office/drawing/2014/main" id="{4369A9E2-4405-8688-DCFA-F4CE87A75767}"/>
                </a:ext>
              </a:extLst>
            </p:cNvPr>
            <p:cNvSpPr txBox="1"/>
            <p:nvPr/>
          </p:nvSpPr>
          <p:spPr>
            <a:xfrm>
              <a:off x="1277577" y="6196249"/>
              <a:ext cx="1212846" cy="510776"/>
            </a:xfrm>
            <a:prstGeom prst="rect">
              <a:avLst/>
            </a:prstGeom>
            <a:noFill/>
          </p:spPr>
          <p:txBody>
            <a:bodyPr wrap="square" rtlCol="0">
              <a:spAutoFit/>
            </a:bodyPr>
            <a:lstStyle/>
            <a:p>
              <a:pPr algn="ctr">
                <a:lnSpc>
                  <a:spcPct val="85000"/>
                </a:lnSpc>
              </a:pPr>
              <a:r>
                <a:rPr lang="en-US" sz="1600" b="1" spc="-50">
                  <a:solidFill>
                    <a:schemeClr val="tx1">
                      <a:lumMod val="65000"/>
                      <a:lumOff val="35000"/>
                    </a:schemeClr>
                  </a:solidFill>
                  <a:latin typeface="Arial" panose="020B0604020202020204" pitchFamily="34" charset="0"/>
                  <a:cs typeface="Arial" panose="020B0604020202020204" pitchFamily="34" charset="0"/>
                </a:rPr>
                <a:t>Your</a:t>
              </a:r>
              <a:br>
                <a:rPr lang="en-US" sz="1600" b="1" spc="-50">
                  <a:solidFill>
                    <a:schemeClr val="tx1">
                      <a:lumMod val="65000"/>
                      <a:lumOff val="35000"/>
                    </a:schemeClr>
                  </a:solidFill>
                  <a:latin typeface="Arial" panose="020B0604020202020204" pitchFamily="34" charset="0"/>
                  <a:cs typeface="Arial" panose="020B0604020202020204" pitchFamily="34" charset="0"/>
                </a:rPr>
              </a:br>
              <a:r>
                <a:rPr lang="en-US" sz="1600" b="1" spc="-50">
                  <a:solidFill>
                    <a:schemeClr val="tx1">
                      <a:lumMod val="65000"/>
                      <a:lumOff val="35000"/>
                    </a:schemeClr>
                  </a:solidFill>
                  <a:latin typeface="Arial" panose="020B0604020202020204" pitchFamily="34" charset="0"/>
                  <a:cs typeface="Arial" panose="020B0604020202020204" pitchFamily="34" charset="0"/>
                </a:rPr>
                <a:t>People</a:t>
              </a:r>
            </a:p>
          </p:txBody>
        </p:sp>
        <p:sp>
          <p:nvSpPr>
            <p:cNvPr id="37" name="TextBox 36">
              <a:extLst>
                <a:ext uri="{FF2B5EF4-FFF2-40B4-BE49-F238E27FC236}">
                  <a16:creationId xmlns:a16="http://schemas.microsoft.com/office/drawing/2014/main" id="{D8F239F3-FA6F-0A1D-1E23-8659E6CB0AF6}"/>
                </a:ext>
              </a:extLst>
            </p:cNvPr>
            <p:cNvSpPr txBox="1"/>
            <p:nvPr/>
          </p:nvSpPr>
          <p:spPr>
            <a:xfrm>
              <a:off x="9704202" y="6196249"/>
              <a:ext cx="1212846" cy="510776"/>
            </a:xfrm>
            <a:prstGeom prst="rect">
              <a:avLst/>
            </a:prstGeom>
            <a:noFill/>
          </p:spPr>
          <p:txBody>
            <a:bodyPr wrap="square" rtlCol="0">
              <a:spAutoFit/>
            </a:bodyPr>
            <a:lstStyle/>
            <a:p>
              <a:pPr algn="ctr">
                <a:lnSpc>
                  <a:spcPct val="85000"/>
                </a:lnSpc>
              </a:pPr>
              <a:r>
                <a:rPr lang="en-US" sz="1600" b="1" spc="-50">
                  <a:solidFill>
                    <a:schemeClr val="tx1">
                      <a:lumMod val="65000"/>
                      <a:lumOff val="35000"/>
                    </a:schemeClr>
                  </a:solidFill>
                  <a:latin typeface="Arial" panose="020B0604020202020204" pitchFamily="34" charset="0"/>
                  <a:cs typeface="Arial" panose="020B0604020202020204" pitchFamily="34" charset="0"/>
                </a:rPr>
                <a:t>Your</a:t>
              </a:r>
              <a:br>
                <a:rPr lang="en-US" sz="1600" b="1" spc="-50">
                  <a:solidFill>
                    <a:schemeClr val="tx1">
                      <a:lumMod val="65000"/>
                      <a:lumOff val="35000"/>
                    </a:schemeClr>
                  </a:solidFill>
                  <a:latin typeface="Arial" panose="020B0604020202020204" pitchFamily="34" charset="0"/>
                  <a:cs typeface="Arial" panose="020B0604020202020204" pitchFamily="34" charset="0"/>
                </a:rPr>
              </a:br>
              <a:r>
                <a:rPr lang="en-US" sz="1600" b="1" spc="-50">
                  <a:solidFill>
                    <a:schemeClr val="tx1">
                      <a:lumMod val="65000"/>
                      <a:lumOff val="35000"/>
                    </a:schemeClr>
                  </a:solidFill>
                  <a:latin typeface="Arial" panose="020B0604020202020204" pitchFamily="34" charset="0"/>
                  <a:cs typeface="Arial" panose="020B0604020202020204" pitchFamily="34" charset="0"/>
                </a:rPr>
                <a:t>Processes</a:t>
              </a:r>
            </a:p>
          </p:txBody>
        </p:sp>
        <p:sp>
          <p:nvSpPr>
            <p:cNvPr id="38" name="TextBox 37">
              <a:extLst>
                <a:ext uri="{FF2B5EF4-FFF2-40B4-BE49-F238E27FC236}">
                  <a16:creationId xmlns:a16="http://schemas.microsoft.com/office/drawing/2014/main" id="{4F4745FB-4822-556F-3AC7-AC479326EFD7}"/>
                </a:ext>
              </a:extLst>
            </p:cNvPr>
            <p:cNvSpPr txBox="1"/>
            <p:nvPr/>
          </p:nvSpPr>
          <p:spPr>
            <a:xfrm>
              <a:off x="2995293" y="6455578"/>
              <a:ext cx="6349814" cy="236157"/>
            </a:xfrm>
            <a:prstGeom prst="rect">
              <a:avLst/>
            </a:prstGeom>
            <a:noFill/>
          </p:spPr>
          <p:txBody>
            <a:bodyPr wrap="square" rtlCol="0">
              <a:spAutoFit/>
            </a:bodyPr>
            <a:lstStyle/>
            <a:p>
              <a:pPr algn="ctr">
                <a:lnSpc>
                  <a:spcPct val="85000"/>
                </a:lnSpc>
              </a:pPr>
              <a:r>
                <a:rPr lang="en-US" sz="1100">
                  <a:solidFill>
                    <a:schemeClr val="tx1">
                      <a:lumMod val="65000"/>
                      <a:lumOff val="35000"/>
                    </a:schemeClr>
                  </a:solidFill>
                  <a:latin typeface="Arial" panose="020B0604020202020204" pitchFamily="34" charset="0"/>
                  <a:cs typeface="Arial" panose="020B0604020202020204" pitchFamily="34" charset="0"/>
                </a:rPr>
                <a:t>Systems of record | Communications and collaboration | Personal productivity​</a:t>
              </a:r>
            </a:p>
          </p:txBody>
        </p:sp>
        <p:cxnSp>
          <p:nvCxnSpPr>
            <p:cNvPr id="40" name="Straight Connector 39">
              <a:extLst>
                <a:ext uri="{FF2B5EF4-FFF2-40B4-BE49-F238E27FC236}">
                  <a16:creationId xmlns:a16="http://schemas.microsoft.com/office/drawing/2014/main" id="{CBC6AB79-791F-04D2-9701-5551FD6AD032}"/>
                </a:ext>
              </a:extLst>
            </p:cNvPr>
            <p:cNvCxnSpPr/>
            <p:nvPr/>
          </p:nvCxnSpPr>
          <p:spPr>
            <a:xfrm>
              <a:off x="2776497" y="6194666"/>
              <a:ext cx="0" cy="46853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BAB3965-0775-B5D1-0821-7F78B78E10AB}"/>
                </a:ext>
              </a:extLst>
            </p:cNvPr>
            <p:cNvCxnSpPr/>
            <p:nvPr/>
          </p:nvCxnSpPr>
          <p:spPr>
            <a:xfrm>
              <a:off x="9522126" y="6194666"/>
              <a:ext cx="0" cy="46853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43" name="Picture 42" descr="A picture containing text&#10;&#10;Description automatically generated">
            <a:extLst>
              <a:ext uri="{FF2B5EF4-FFF2-40B4-BE49-F238E27FC236}">
                <a16:creationId xmlns:a16="http://schemas.microsoft.com/office/drawing/2014/main" id="{04A5D0E9-5FE8-2885-D17B-7AD250172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4142" y="2831504"/>
            <a:ext cx="831528" cy="755358"/>
          </a:xfrm>
          <a:prstGeom prst="rect">
            <a:avLst/>
          </a:prstGeom>
        </p:spPr>
      </p:pic>
      <p:sp>
        <p:nvSpPr>
          <p:cNvPr id="22" name="Rectangle 21">
            <a:hlinkClick r:id="" action="ppaction://noaction"/>
            <a:extLst>
              <a:ext uri="{FF2B5EF4-FFF2-40B4-BE49-F238E27FC236}">
                <a16:creationId xmlns:a16="http://schemas.microsoft.com/office/drawing/2014/main" id="{CB7C114F-C5E0-6767-7164-FAC770C93F12}"/>
              </a:ext>
            </a:extLst>
          </p:cNvPr>
          <p:cNvSpPr/>
          <p:nvPr/>
        </p:nvSpPr>
        <p:spPr>
          <a:xfrm>
            <a:off x="1286534" y="5435983"/>
            <a:ext cx="2388237" cy="541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cap="all" dirty="0">
                <a:latin typeface="Arial"/>
                <a:cs typeface="Arial"/>
              </a:rPr>
              <a:t>REAL-TIME &amp; TREND</a:t>
            </a:r>
            <a:endParaRPr lang="en-US" sz="900" cap="all" dirty="0">
              <a:latin typeface="Arial" panose="020B0604020202020204" pitchFamily="34" charset="0"/>
              <a:cs typeface="Arial" panose="020B0604020202020204" pitchFamily="34" charset="0"/>
            </a:endParaRPr>
          </a:p>
          <a:p>
            <a:pPr algn="ctr"/>
            <a:r>
              <a:rPr lang="en-US" sz="900" cap="all" dirty="0">
                <a:latin typeface="Arial"/>
                <a:cs typeface="Arial"/>
              </a:rPr>
              <a:t> Analytics</a:t>
            </a:r>
            <a:endParaRPr lang="en-US" sz="900" cap="all" dirty="0">
              <a:latin typeface="Arial" panose="020B0604020202020204" pitchFamily="34" charset="0"/>
              <a:cs typeface="Arial" panose="020B0604020202020204" pitchFamily="34" charset="0"/>
            </a:endParaRPr>
          </a:p>
        </p:txBody>
      </p:sp>
      <p:sp>
        <p:nvSpPr>
          <p:cNvPr id="23" name="Rectangle 22">
            <a:hlinkClick r:id="" action="ppaction://noaction"/>
            <a:extLst>
              <a:ext uri="{FF2B5EF4-FFF2-40B4-BE49-F238E27FC236}">
                <a16:creationId xmlns:a16="http://schemas.microsoft.com/office/drawing/2014/main" id="{F87C21DA-8F34-B906-3D4B-41EB9BEDFDEE}"/>
              </a:ext>
            </a:extLst>
          </p:cNvPr>
          <p:cNvSpPr>
            <a:spLocks/>
          </p:cNvSpPr>
          <p:nvPr/>
        </p:nvSpPr>
        <p:spPr>
          <a:xfrm>
            <a:off x="3674772" y="5435983"/>
            <a:ext cx="2424185" cy="541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cap="all">
                <a:latin typeface="Arial" panose="020B0604020202020204" pitchFamily="34" charset="0"/>
                <a:cs typeface="Arial" panose="020B0604020202020204" pitchFamily="34" charset="0"/>
              </a:rPr>
              <a:t>Continuous testing</a:t>
            </a:r>
          </a:p>
        </p:txBody>
      </p:sp>
      <p:sp>
        <p:nvSpPr>
          <p:cNvPr id="24" name="Rectangle 23">
            <a:hlinkClick r:id="" action="ppaction://noaction"/>
            <a:extLst>
              <a:ext uri="{FF2B5EF4-FFF2-40B4-BE49-F238E27FC236}">
                <a16:creationId xmlns:a16="http://schemas.microsoft.com/office/drawing/2014/main" id="{F285549B-FEEC-31B0-EE56-9D98D19A9A02}"/>
              </a:ext>
            </a:extLst>
          </p:cNvPr>
          <p:cNvSpPr/>
          <p:nvPr/>
        </p:nvSpPr>
        <p:spPr>
          <a:xfrm>
            <a:off x="6100449" y="5435983"/>
            <a:ext cx="2389477" cy="541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cap="all">
                <a:latin typeface="Arial" panose="020B0604020202020204" pitchFamily="34" charset="0"/>
                <a:cs typeface="Arial" panose="020B0604020202020204" pitchFamily="34" charset="0"/>
              </a:rPr>
              <a:t>Unified Management</a:t>
            </a:r>
            <a:br>
              <a:rPr lang="en-US" sz="900" cap="all">
                <a:latin typeface="Arial" panose="020B0604020202020204" pitchFamily="34" charset="0"/>
                <a:cs typeface="Arial" panose="020B0604020202020204" pitchFamily="34" charset="0"/>
              </a:rPr>
            </a:br>
            <a:r>
              <a:rPr lang="en-US" sz="900" cap="all">
                <a:latin typeface="Arial" panose="020B0604020202020204" pitchFamily="34" charset="0"/>
                <a:cs typeface="Arial" panose="020B0604020202020204" pitchFamily="34" charset="0"/>
              </a:rPr>
              <a:t>&amp; Governance</a:t>
            </a:r>
          </a:p>
        </p:txBody>
      </p:sp>
      <p:sp>
        <p:nvSpPr>
          <p:cNvPr id="25" name="Rectangle 24">
            <a:hlinkClick r:id="" action="ppaction://noaction"/>
            <a:extLst>
              <a:ext uri="{FF2B5EF4-FFF2-40B4-BE49-F238E27FC236}">
                <a16:creationId xmlns:a16="http://schemas.microsoft.com/office/drawing/2014/main" id="{6D683E6C-1114-BFF4-F80C-323BF7CF0C47}"/>
              </a:ext>
            </a:extLst>
          </p:cNvPr>
          <p:cNvSpPr/>
          <p:nvPr/>
        </p:nvSpPr>
        <p:spPr>
          <a:xfrm>
            <a:off x="8475814" y="5435983"/>
            <a:ext cx="2429035" cy="541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cap="all">
                <a:latin typeface="Arial"/>
                <a:cs typeface="Arial"/>
              </a:rPr>
              <a:t>Cloud-FIRST flexibility</a:t>
            </a:r>
            <a:endParaRPr lang="en-US" sz="900" cap="all">
              <a:latin typeface="Arial" panose="020B0604020202020204" pitchFamily="34" charset="0"/>
              <a:cs typeface="Arial" panose="020B0604020202020204" pitchFamily="34" charset="0"/>
            </a:endParaRPr>
          </a:p>
        </p:txBody>
      </p:sp>
      <p:sp>
        <p:nvSpPr>
          <p:cNvPr id="30" name="TextBox 29">
            <a:hlinkClick r:id="" action="ppaction://noaction"/>
            <a:extLst>
              <a:ext uri="{FF2B5EF4-FFF2-40B4-BE49-F238E27FC236}">
                <a16:creationId xmlns:a16="http://schemas.microsoft.com/office/drawing/2014/main" id="{1CE15429-97DB-C15F-7BE9-5177F6939EDB}"/>
              </a:ext>
            </a:extLst>
          </p:cNvPr>
          <p:cNvSpPr txBox="1"/>
          <p:nvPr/>
        </p:nvSpPr>
        <p:spPr>
          <a:xfrm>
            <a:off x="1403610" y="4424144"/>
            <a:ext cx="9384614" cy="430775"/>
          </a:xfrm>
          <a:prstGeom prst="rect">
            <a:avLst/>
          </a:prstGeom>
          <a:noFill/>
        </p:spPr>
        <p:txBody>
          <a:bodyPr wrap="square" rtlCol="0">
            <a:spAutoFit/>
          </a:bodyPr>
          <a:lstStyle/>
          <a:p>
            <a:pPr algn="ctr"/>
            <a:r>
              <a:rPr lang="en-US" sz="2199" b="1" spc="-50" dirty="0">
                <a:solidFill>
                  <a:schemeClr val="bg1"/>
                </a:solidFill>
                <a:latin typeface="Arial" panose="020B0604020202020204" pitchFamily="34" charset="0"/>
                <a:cs typeface="Arial" panose="020B0604020202020204" pitchFamily="34" charset="0"/>
              </a:rPr>
              <a:t>Operate</a:t>
            </a:r>
          </a:p>
        </p:txBody>
      </p:sp>
      <p:sp>
        <p:nvSpPr>
          <p:cNvPr id="31" name="TextBox 30">
            <a:hlinkClick r:id="" action="ppaction://noaction"/>
            <a:extLst>
              <a:ext uri="{FF2B5EF4-FFF2-40B4-BE49-F238E27FC236}">
                <a16:creationId xmlns:a16="http://schemas.microsoft.com/office/drawing/2014/main" id="{0245D936-0152-77AF-2CED-1458B895314E}"/>
              </a:ext>
            </a:extLst>
          </p:cNvPr>
          <p:cNvSpPr txBox="1"/>
          <p:nvPr/>
        </p:nvSpPr>
        <p:spPr>
          <a:xfrm>
            <a:off x="3967357" y="4880989"/>
            <a:ext cx="4257123" cy="406265"/>
          </a:xfrm>
          <a:prstGeom prst="rect">
            <a:avLst/>
          </a:prstGeom>
          <a:noFill/>
        </p:spPr>
        <p:txBody>
          <a:bodyPr wrap="square" lIns="91440" tIns="45720" rIns="91440" bIns="45720" rtlCol="0" anchor="t">
            <a:spAutoFit/>
          </a:bodyPr>
          <a:lstStyle/>
          <a:p>
            <a:pPr algn="ctr">
              <a:lnSpc>
                <a:spcPct val="85000"/>
              </a:lnSpc>
            </a:pPr>
            <a:r>
              <a:rPr lang="en-US" sz="1200">
                <a:solidFill>
                  <a:schemeClr val="bg1"/>
                </a:solidFill>
                <a:latin typeface="Arial"/>
                <a:cs typeface="Arial"/>
              </a:rPr>
              <a:t>Establish an enterprise-grade foundation to run and optimize a ​mission-critical automation program at high scale </a:t>
            </a:r>
            <a:endParaRPr lang="en-US" sz="1200">
              <a:solidFill>
                <a:schemeClr val="bg1"/>
              </a:solidFill>
              <a:latin typeface="Arial" panose="020B0604020202020204" pitchFamily="34" charset="0"/>
              <a:cs typeface="Arial" panose="020B0604020202020204" pitchFamily="34" charset="0"/>
            </a:endParaRPr>
          </a:p>
        </p:txBody>
      </p:sp>
      <p:pic>
        <p:nvPicPr>
          <p:cNvPr id="45" name="Picture 44" descr="A picture containing blue&#10;&#10;Description automatically generated">
            <a:extLst>
              <a:ext uri="{FF2B5EF4-FFF2-40B4-BE49-F238E27FC236}">
                <a16:creationId xmlns:a16="http://schemas.microsoft.com/office/drawing/2014/main" id="{6149AE21-D084-708A-0D04-00ED54A84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4063" y="4493125"/>
            <a:ext cx="918168" cy="853107"/>
          </a:xfrm>
          <a:prstGeom prst="rect">
            <a:avLst/>
          </a:prstGeom>
          <a:noFill/>
        </p:spPr>
      </p:pic>
      <p:pic>
        <p:nvPicPr>
          <p:cNvPr id="47" name="Picture 46" descr="A close-up of a toy&#10;&#10;Description automatically generated with medium confidence">
            <a:extLst>
              <a:ext uri="{FF2B5EF4-FFF2-40B4-BE49-F238E27FC236}">
                <a16:creationId xmlns:a16="http://schemas.microsoft.com/office/drawing/2014/main" id="{A87AF6E7-7A8A-E127-5B6F-D8DE0520F1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814" y="1157158"/>
            <a:ext cx="767069" cy="693430"/>
          </a:xfrm>
          <a:prstGeom prst="rect">
            <a:avLst/>
          </a:prstGeom>
        </p:spPr>
      </p:pic>
      <p:sp>
        <p:nvSpPr>
          <p:cNvPr id="3" name="Rectangle 2">
            <a:hlinkClick r:id="" action="ppaction://noaction"/>
            <a:extLst>
              <a:ext uri="{FF2B5EF4-FFF2-40B4-BE49-F238E27FC236}">
                <a16:creationId xmlns:a16="http://schemas.microsoft.com/office/drawing/2014/main" id="{26AE2BE1-6C0D-EA60-2EC8-C7A1C941E5C4}"/>
              </a:ext>
            </a:extLst>
          </p:cNvPr>
          <p:cNvSpPr/>
          <p:nvPr/>
        </p:nvSpPr>
        <p:spPr>
          <a:xfrm>
            <a:off x="6789794" y="3757363"/>
            <a:ext cx="2102038" cy="536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cap="all">
                <a:solidFill>
                  <a:schemeClr val="bg1"/>
                </a:solidFill>
                <a:latin typeface="Arial"/>
                <a:cs typeface="Arial"/>
              </a:rPr>
              <a:t>Intelligent DOCUMENT processing &amp; SPECIALIZED AI </a:t>
            </a:r>
          </a:p>
        </p:txBody>
      </p:sp>
    </p:spTree>
    <p:extLst>
      <p:ext uri="{BB962C8B-B14F-4D97-AF65-F5344CB8AC3E}">
        <p14:creationId xmlns:p14="http://schemas.microsoft.com/office/powerpoint/2010/main" val="1979857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B70E46-FC4C-4A28-A9A9-D42801924F00}"/>
              </a:ext>
            </a:extLst>
          </p:cNvPr>
          <p:cNvSpPr txBox="1"/>
          <p:nvPr/>
        </p:nvSpPr>
        <p:spPr>
          <a:xfrm>
            <a:off x="224161" y="311587"/>
            <a:ext cx="11574262" cy="523220"/>
          </a:xfrm>
          <a:prstGeom prst="rect">
            <a:avLst/>
          </a:prstGeom>
          <a:solidFill>
            <a:schemeClr val="accent1"/>
          </a:solidFill>
        </p:spPr>
        <p:txBody>
          <a:bodyPr wrap="square">
            <a:spAutoFit/>
          </a:bodyPr>
          <a:lstStyle/>
          <a:p>
            <a:r>
              <a:rPr lang="en-US" sz="2800" b="1" i="0" dirty="0">
                <a:solidFill>
                  <a:schemeClr val="bg1"/>
                </a:solidFill>
                <a:effectLst/>
                <a:latin typeface="Verdana" panose="020B0604030504040204" pitchFamily="34" charset="0"/>
                <a:ea typeface="Verdana" panose="020B0604030504040204" pitchFamily="34" charset="0"/>
              </a:rPr>
              <a:t>Various UiPath Products</a:t>
            </a:r>
          </a:p>
        </p:txBody>
      </p:sp>
      <p:pic>
        <p:nvPicPr>
          <p:cNvPr id="6" name="Picture 5">
            <a:extLst>
              <a:ext uri="{FF2B5EF4-FFF2-40B4-BE49-F238E27FC236}">
                <a16:creationId xmlns:a16="http://schemas.microsoft.com/office/drawing/2014/main" id="{7E61317A-696C-45CE-B891-ECA502495151}"/>
              </a:ext>
            </a:extLst>
          </p:cNvPr>
          <p:cNvPicPr>
            <a:picLocks noChangeAspect="1"/>
          </p:cNvPicPr>
          <p:nvPr/>
        </p:nvPicPr>
        <p:blipFill>
          <a:blip r:embed="rId2"/>
          <a:stretch>
            <a:fillRect/>
          </a:stretch>
        </p:blipFill>
        <p:spPr>
          <a:xfrm>
            <a:off x="124287" y="834807"/>
            <a:ext cx="11843552" cy="5900518"/>
          </a:xfrm>
          <a:prstGeom prst="rect">
            <a:avLst/>
          </a:prstGeom>
        </p:spPr>
      </p:pic>
    </p:spTree>
    <p:extLst>
      <p:ext uri="{BB962C8B-B14F-4D97-AF65-F5344CB8AC3E}">
        <p14:creationId xmlns:p14="http://schemas.microsoft.com/office/powerpoint/2010/main" val="1090619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018A63-5000-D143-ACD4-A534D7027D54}"/>
              </a:ext>
            </a:extLst>
          </p:cNvPr>
          <p:cNvSpPr>
            <a:spLocks noGrp="1"/>
          </p:cNvSpPr>
          <p:nvPr>
            <p:ph type="title"/>
          </p:nvPr>
        </p:nvSpPr>
        <p:spPr/>
        <p:txBody>
          <a:bodyPr/>
          <a:lstStyle/>
          <a:p>
            <a:endParaRPr lang="en-US"/>
          </a:p>
        </p:txBody>
      </p:sp>
      <p:pic>
        <p:nvPicPr>
          <p:cNvPr id="14" name="touchup.jpg" descr="touchup.jpg">
            <a:extLst>
              <a:ext uri="{FF2B5EF4-FFF2-40B4-BE49-F238E27FC236}">
                <a16:creationId xmlns:a16="http://schemas.microsoft.com/office/drawing/2014/main" id="{85B19CC8-FCD0-1C47-AA41-985AA99A0D16}"/>
              </a:ext>
            </a:extLst>
          </p:cNvPr>
          <p:cNvPicPr>
            <a:picLocks noChangeAspect="1"/>
          </p:cNvPicPr>
          <p:nvPr/>
        </p:nvPicPr>
        <p:blipFill rotWithShape="1">
          <a:blip r:embed="rId4"/>
          <a:srcRect l="1447" t="6134" r="1447" b="31909"/>
          <a:stretch/>
        </p:blipFill>
        <p:spPr>
          <a:xfrm>
            <a:off x="-14097" y="-54343"/>
            <a:ext cx="12223370" cy="4445024"/>
          </a:xfrm>
          <a:prstGeom prst="rect">
            <a:avLst/>
          </a:prstGeom>
          <a:ln w="12700">
            <a:miter lim="400000"/>
          </a:ln>
        </p:spPr>
      </p:pic>
      <p:sp>
        <p:nvSpPr>
          <p:cNvPr id="15" name="Title 4">
            <a:extLst>
              <a:ext uri="{FF2B5EF4-FFF2-40B4-BE49-F238E27FC236}">
                <a16:creationId xmlns:a16="http://schemas.microsoft.com/office/drawing/2014/main" id="{D7FACE6B-C0A9-0742-902C-E6D335DD6FB7}"/>
              </a:ext>
            </a:extLst>
          </p:cNvPr>
          <p:cNvSpPr txBox="1">
            <a:spLocks/>
          </p:cNvSpPr>
          <p:nvPr/>
        </p:nvSpPr>
        <p:spPr>
          <a:xfrm>
            <a:off x="2781247" y="539532"/>
            <a:ext cx="6607221" cy="689850"/>
          </a:xfrm>
          <a:prstGeom prst="rect">
            <a:avLst/>
          </a:prstGeom>
        </p:spPr>
        <p:txBody>
          <a:bodyPr vert="horz" lIns="0" tIns="0" rIns="0" bIns="0" rtlCol="0" anchor="t" anchorCtr="0">
            <a:normAutofit/>
          </a:bodyPr>
          <a:lstStyle>
            <a:lvl1pPr algn="ctr" defTabSz="457200" rtl="0" eaLnBrk="1" latinLnBrk="0" hangingPunct="1">
              <a:lnSpc>
                <a:spcPct val="85000"/>
              </a:lnSpc>
              <a:spcBef>
                <a:spcPct val="0"/>
              </a:spcBef>
              <a:buNone/>
              <a:tabLst>
                <a:tab pos="2227263" algn="l"/>
              </a:tabLst>
              <a:defRPr sz="3000" b="1" i="0" kern="1200" spc="-93" baseline="0">
                <a:solidFill>
                  <a:srgbClr val="57585B"/>
                </a:solidFill>
                <a:latin typeface="Arial" panose="020B0604020202020204" pitchFamily="34" charset="0"/>
                <a:ea typeface="+mj-ea"/>
                <a:cs typeface="Arial"/>
              </a:defRPr>
            </a:lvl1pPr>
          </a:lstStyle>
          <a:p>
            <a:r>
              <a:rPr lang="en-US" sz="2799" spc="-50">
                <a:solidFill>
                  <a:schemeClr val="tx1"/>
                </a:solidFill>
              </a:rPr>
              <a:t>From Humble Beginnings… </a:t>
            </a:r>
          </a:p>
        </p:txBody>
      </p:sp>
      <p:sp>
        <p:nvSpPr>
          <p:cNvPr id="16" name="Footer Placeholder 2">
            <a:extLst>
              <a:ext uri="{FF2B5EF4-FFF2-40B4-BE49-F238E27FC236}">
                <a16:creationId xmlns:a16="http://schemas.microsoft.com/office/drawing/2014/main" id="{2823ACD9-D2EB-3F40-8D0B-4DBBAB5457B8}"/>
              </a:ext>
            </a:extLst>
          </p:cNvPr>
          <p:cNvSpPr txBox="1"/>
          <p:nvPr/>
        </p:nvSpPr>
        <p:spPr>
          <a:xfrm>
            <a:off x="493827" y="6548317"/>
            <a:ext cx="10238733" cy="1692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07" rIns="45707" anchor="ctr">
            <a:spAutoFit/>
          </a:bodyPr>
          <a:lstStyle/>
          <a:p>
            <a:pPr defTabSz="457063"/>
            <a:r>
              <a:rPr lang="en-US" sz="500" b="1">
                <a:solidFill>
                  <a:srgbClr val="58595B"/>
                </a:solidFill>
                <a:latin typeface="Arial"/>
              </a:rPr>
              <a:t>As of Apr 30, 2023</a:t>
            </a:r>
            <a:endParaRPr lang="en-US" sz="500">
              <a:solidFill>
                <a:srgbClr val="58595B"/>
              </a:solidFill>
              <a:latin typeface="Arial"/>
              <a:cs typeface="Arial"/>
            </a:endParaRPr>
          </a:p>
        </p:txBody>
      </p:sp>
      <p:sp>
        <p:nvSpPr>
          <p:cNvPr id="17" name="TextBox 40">
            <a:extLst>
              <a:ext uri="{FF2B5EF4-FFF2-40B4-BE49-F238E27FC236}">
                <a16:creationId xmlns:a16="http://schemas.microsoft.com/office/drawing/2014/main" id="{D7AFDC58-E3D5-954B-B26C-720D3010181F}"/>
              </a:ext>
            </a:extLst>
          </p:cNvPr>
          <p:cNvSpPr txBox="1"/>
          <p:nvPr/>
        </p:nvSpPr>
        <p:spPr>
          <a:xfrm>
            <a:off x="1227810" y="5892413"/>
            <a:ext cx="9739536" cy="4615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ctr">
              <a:defRPr sz="3000" b="1">
                <a:solidFill>
                  <a:srgbClr val="E6552F"/>
                </a:solidFill>
              </a:defRPr>
            </a:lvl1pPr>
          </a:lstStyle>
          <a:p>
            <a:pPr defTabSz="457063"/>
            <a:r>
              <a:rPr sz="2999">
                <a:solidFill>
                  <a:schemeClr val="tx1"/>
                </a:solidFill>
                <a:latin typeface="Arial"/>
              </a:rPr>
              <a:t>…to the Leader of Enterprise Automation</a:t>
            </a:r>
          </a:p>
        </p:txBody>
      </p:sp>
      <p:sp>
        <p:nvSpPr>
          <p:cNvPr id="21" name="TextBox 67">
            <a:extLst>
              <a:ext uri="{FF2B5EF4-FFF2-40B4-BE49-F238E27FC236}">
                <a16:creationId xmlns:a16="http://schemas.microsoft.com/office/drawing/2014/main" id="{C1F80B73-FC0D-7A48-B64C-CD61299DA6F9}"/>
              </a:ext>
            </a:extLst>
          </p:cNvPr>
          <p:cNvSpPr txBox="1"/>
          <p:nvPr/>
        </p:nvSpPr>
        <p:spPr>
          <a:xfrm>
            <a:off x="316442" y="4794859"/>
            <a:ext cx="2286000" cy="937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457063">
              <a:lnSpc>
                <a:spcPct val="80000"/>
              </a:lnSpc>
              <a:spcBef>
                <a:spcPts val="400"/>
              </a:spcBef>
              <a:defRPr sz="4000" b="1">
                <a:solidFill>
                  <a:srgbClr val="FA4616"/>
                </a:solidFill>
              </a:defRPr>
            </a:pPr>
            <a:r>
              <a:rPr lang="en-US" sz="3999" b="1">
                <a:solidFill>
                  <a:srgbClr val="FA4616"/>
                </a:solidFill>
                <a:latin typeface="Arial"/>
              </a:rPr>
              <a:t>$1.249B</a:t>
            </a:r>
          </a:p>
          <a:p>
            <a:pPr algn="ctr" defTabSz="457063">
              <a:lnSpc>
                <a:spcPct val="80000"/>
              </a:lnSpc>
              <a:spcBef>
                <a:spcPts val="400"/>
              </a:spcBef>
              <a:defRPr sz="1600" b="1">
                <a:solidFill>
                  <a:srgbClr val="151818"/>
                </a:solidFill>
              </a:defRPr>
            </a:pPr>
            <a:r>
              <a:rPr lang="en-US" sz="1600" b="1">
                <a:latin typeface="Arial"/>
              </a:rPr>
              <a:t>Annual Recurring Revenue</a:t>
            </a:r>
            <a:endParaRPr sz="1600" b="1">
              <a:latin typeface="Arial"/>
            </a:endParaRPr>
          </a:p>
        </p:txBody>
      </p:sp>
      <p:sp>
        <p:nvSpPr>
          <p:cNvPr id="22" name="TextBox 74">
            <a:extLst>
              <a:ext uri="{FF2B5EF4-FFF2-40B4-BE49-F238E27FC236}">
                <a16:creationId xmlns:a16="http://schemas.microsoft.com/office/drawing/2014/main" id="{824104E2-65B0-934E-AD06-3E1506E2AE49}"/>
              </a:ext>
            </a:extLst>
          </p:cNvPr>
          <p:cNvSpPr txBox="1"/>
          <p:nvPr/>
        </p:nvSpPr>
        <p:spPr>
          <a:xfrm>
            <a:off x="3407481" y="4794860"/>
            <a:ext cx="2286000" cy="740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457063">
              <a:lnSpc>
                <a:spcPct val="80000"/>
              </a:lnSpc>
              <a:defRPr sz="4000" b="1">
                <a:solidFill>
                  <a:srgbClr val="FA4616"/>
                </a:solidFill>
              </a:defRPr>
            </a:pPr>
            <a:r>
              <a:rPr lang="en-US" sz="3999" b="1">
                <a:solidFill>
                  <a:srgbClr val="FA4616"/>
                </a:solidFill>
                <a:latin typeface="Arial"/>
              </a:rPr>
              <a:t>10,850+</a:t>
            </a:r>
            <a:endParaRPr sz="3999" b="1">
              <a:solidFill>
                <a:srgbClr val="FA4616"/>
              </a:solidFill>
              <a:latin typeface="Arial"/>
            </a:endParaRPr>
          </a:p>
          <a:p>
            <a:pPr algn="ctr" defTabSz="457063">
              <a:lnSpc>
                <a:spcPct val="80000"/>
              </a:lnSpc>
              <a:spcBef>
                <a:spcPts val="400"/>
              </a:spcBef>
              <a:defRPr sz="1600" b="1">
                <a:solidFill>
                  <a:srgbClr val="151818"/>
                </a:solidFill>
              </a:defRPr>
            </a:pPr>
            <a:r>
              <a:rPr lang="en-US" sz="1600" b="1">
                <a:latin typeface="Arial"/>
              </a:rPr>
              <a:t>Total Customers</a:t>
            </a:r>
            <a:endParaRPr sz="1600" b="1">
              <a:latin typeface="Arial"/>
            </a:endParaRPr>
          </a:p>
        </p:txBody>
      </p:sp>
      <p:sp>
        <p:nvSpPr>
          <p:cNvPr id="25" name="TextBox 19">
            <a:extLst>
              <a:ext uri="{FF2B5EF4-FFF2-40B4-BE49-F238E27FC236}">
                <a16:creationId xmlns:a16="http://schemas.microsoft.com/office/drawing/2014/main" id="{7EF35BC2-E1B4-CC48-88F1-F9E83978D83E}"/>
              </a:ext>
            </a:extLst>
          </p:cNvPr>
          <p:cNvSpPr txBox="1"/>
          <p:nvPr/>
        </p:nvSpPr>
        <p:spPr>
          <a:xfrm>
            <a:off x="6498520" y="4794860"/>
            <a:ext cx="2286000" cy="10134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457063">
              <a:lnSpc>
                <a:spcPct val="80000"/>
              </a:lnSpc>
              <a:defRPr sz="4000" b="1">
                <a:solidFill>
                  <a:srgbClr val="FA4616"/>
                </a:solidFill>
              </a:defRPr>
            </a:pPr>
            <a:r>
              <a:rPr lang="en-US" sz="3999" b="1">
                <a:solidFill>
                  <a:srgbClr val="FA4616"/>
                </a:solidFill>
                <a:latin typeface="Arial"/>
              </a:rPr>
              <a:t>5,100</a:t>
            </a:r>
            <a:r>
              <a:rPr sz="3999" b="1">
                <a:solidFill>
                  <a:srgbClr val="FA4616"/>
                </a:solidFill>
                <a:latin typeface="Arial"/>
              </a:rPr>
              <a:t>+</a:t>
            </a:r>
          </a:p>
          <a:p>
            <a:pPr algn="ctr" defTabSz="457063">
              <a:lnSpc>
                <a:spcPct val="80000"/>
              </a:lnSpc>
              <a:spcBef>
                <a:spcPts val="400"/>
              </a:spcBef>
              <a:defRPr sz="1600" b="1">
                <a:solidFill>
                  <a:srgbClr val="151818"/>
                </a:solidFill>
              </a:defRPr>
            </a:pPr>
            <a:r>
              <a:rPr lang="en-US" sz="1600" b="1">
                <a:latin typeface="Arial"/>
              </a:rPr>
              <a:t>Go-to-market partners</a:t>
            </a:r>
          </a:p>
          <a:p>
            <a:pPr algn="ctr" defTabSz="457063">
              <a:lnSpc>
                <a:spcPct val="90000"/>
              </a:lnSpc>
              <a:spcBef>
                <a:spcPts val="400"/>
              </a:spcBef>
              <a:defRPr sz="1600" b="1">
                <a:solidFill>
                  <a:srgbClr val="151818"/>
                </a:solidFill>
              </a:defRPr>
            </a:pPr>
            <a:endParaRPr sz="1600" b="1">
              <a:solidFill>
                <a:srgbClr val="58595B"/>
              </a:solidFill>
              <a:latin typeface="Arial"/>
            </a:endParaRPr>
          </a:p>
        </p:txBody>
      </p:sp>
      <p:sp>
        <p:nvSpPr>
          <p:cNvPr id="2" name="TextBox 19">
            <a:extLst>
              <a:ext uri="{FF2B5EF4-FFF2-40B4-BE49-F238E27FC236}">
                <a16:creationId xmlns:a16="http://schemas.microsoft.com/office/drawing/2014/main" id="{571388E9-8E66-532E-312E-7BBAC925DF66}"/>
              </a:ext>
            </a:extLst>
          </p:cNvPr>
          <p:cNvSpPr txBox="1"/>
          <p:nvPr/>
        </p:nvSpPr>
        <p:spPr>
          <a:xfrm>
            <a:off x="9589559" y="4809698"/>
            <a:ext cx="2286000" cy="10134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457063">
              <a:lnSpc>
                <a:spcPct val="80000"/>
              </a:lnSpc>
              <a:defRPr sz="4000" b="1">
                <a:solidFill>
                  <a:srgbClr val="FA4616"/>
                </a:solidFill>
              </a:defRPr>
            </a:pPr>
            <a:r>
              <a:rPr lang="en-US" sz="3999" b="1">
                <a:solidFill>
                  <a:srgbClr val="FA4616"/>
                </a:solidFill>
                <a:latin typeface="Arial"/>
              </a:rPr>
              <a:t>2M</a:t>
            </a:r>
            <a:r>
              <a:rPr sz="3999" b="1">
                <a:solidFill>
                  <a:srgbClr val="FA4616"/>
                </a:solidFill>
                <a:latin typeface="Arial"/>
              </a:rPr>
              <a:t>+</a:t>
            </a:r>
          </a:p>
          <a:p>
            <a:pPr algn="ctr" defTabSz="457063">
              <a:lnSpc>
                <a:spcPct val="80000"/>
              </a:lnSpc>
              <a:spcBef>
                <a:spcPts val="400"/>
              </a:spcBef>
              <a:defRPr sz="1600" b="1">
                <a:solidFill>
                  <a:srgbClr val="151818"/>
                </a:solidFill>
              </a:defRPr>
            </a:pPr>
            <a:r>
              <a:rPr lang="en-US" sz="1600" b="1">
                <a:latin typeface="Arial"/>
              </a:rPr>
              <a:t>Community members</a:t>
            </a:r>
          </a:p>
          <a:p>
            <a:pPr algn="ctr" defTabSz="457063">
              <a:lnSpc>
                <a:spcPct val="90000"/>
              </a:lnSpc>
              <a:spcBef>
                <a:spcPts val="400"/>
              </a:spcBef>
              <a:defRPr sz="1600" b="1">
                <a:solidFill>
                  <a:srgbClr val="151818"/>
                </a:solidFill>
              </a:defRPr>
            </a:pPr>
            <a:endParaRPr sz="1600" b="1">
              <a:solidFill>
                <a:srgbClr val="58595B"/>
              </a:solidFill>
              <a:latin typeface="Arial"/>
            </a:endParaRPr>
          </a:p>
        </p:txBody>
      </p:sp>
    </p:spTree>
    <p:custDataLst>
      <p:tags r:id="rId1"/>
    </p:custDataLst>
    <p:extLst>
      <p:ext uri="{BB962C8B-B14F-4D97-AF65-F5344CB8AC3E}">
        <p14:creationId xmlns:p14="http://schemas.microsoft.com/office/powerpoint/2010/main" val="1074883091"/>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B9B0E2-E58B-4F9C-A91F-B1ED8C576381}"/>
              </a:ext>
            </a:extLst>
          </p:cNvPr>
          <p:cNvSpPr txBox="1"/>
          <p:nvPr/>
        </p:nvSpPr>
        <p:spPr>
          <a:xfrm>
            <a:off x="224161" y="311587"/>
            <a:ext cx="11574262" cy="523220"/>
          </a:xfrm>
          <a:prstGeom prst="rect">
            <a:avLst/>
          </a:prstGeom>
          <a:solidFill>
            <a:schemeClr val="accent1"/>
          </a:solidFill>
        </p:spPr>
        <p:txBody>
          <a:bodyPr wrap="square">
            <a:spAutoFit/>
          </a:bodyPr>
          <a:lstStyle/>
          <a:p>
            <a:r>
              <a:rPr lang="en-US" sz="2800" b="1" dirty="0">
                <a:solidFill>
                  <a:schemeClr val="bg1"/>
                </a:solidFill>
                <a:latin typeface="Verdana" panose="020B0604030504040204" pitchFamily="34" charset="0"/>
                <a:ea typeface="Verdana" panose="020B0604030504040204" pitchFamily="34" charset="0"/>
              </a:rPr>
              <a:t>Basic Building Blocks of </a:t>
            </a:r>
            <a:r>
              <a:rPr lang="en-US" sz="2800" b="1" i="0" dirty="0">
                <a:solidFill>
                  <a:schemeClr val="bg1"/>
                </a:solidFill>
                <a:effectLst/>
                <a:latin typeface="Verdana" panose="020B0604030504040204" pitchFamily="34" charset="0"/>
                <a:ea typeface="Verdana" panose="020B0604030504040204" pitchFamily="34" charset="0"/>
              </a:rPr>
              <a:t>UiPath</a:t>
            </a:r>
          </a:p>
        </p:txBody>
      </p:sp>
      <p:sp>
        <p:nvSpPr>
          <p:cNvPr id="5" name="TextBox 4">
            <a:extLst>
              <a:ext uri="{FF2B5EF4-FFF2-40B4-BE49-F238E27FC236}">
                <a16:creationId xmlns:a16="http://schemas.microsoft.com/office/drawing/2014/main" id="{BE2CB500-6AEC-4194-953F-821D9F48CC03}"/>
              </a:ext>
            </a:extLst>
          </p:cNvPr>
          <p:cNvSpPr txBox="1"/>
          <p:nvPr/>
        </p:nvSpPr>
        <p:spPr>
          <a:xfrm>
            <a:off x="393577" y="1919160"/>
            <a:ext cx="5635101" cy="3416320"/>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UiPath Studio- </a:t>
            </a:r>
            <a:r>
              <a:rPr lang="en-US" dirty="0">
                <a:latin typeface="Verdana" panose="020B0604030504040204" pitchFamily="34" charset="0"/>
                <a:ea typeface="Verdana" panose="020B0604030504040204" pitchFamily="34" charset="0"/>
              </a:rPr>
              <a:t>It is a platform to create automation bots. It encompasses hundreds of activity templates and readymade components to drag and drop</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UiPath Robot </a:t>
            </a:r>
            <a:r>
              <a:rPr lang="en-US" dirty="0">
                <a:latin typeface="Verdana" panose="020B0604030504040204" pitchFamily="34" charset="0"/>
                <a:ea typeface="Verdana" panose="020B0604030504040204" pitchFamily="34" charset="0"/>
              </a:rPr>
              <a:t>- They run the automation that is created using UiPath studio</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UiPath Orchestrator </a:t>
            </a:r>
            <a:r>
              <a:rPr lang="en-US" dirty="0">
                <a:latin typeface="Verdana" panose="020B0604030504040204" pitchFamily="34" charset="0"/>
                <a:ea typeface="Verdana" panose="020B0604030504040204" pitchFamily="34" charset="0"/>
              </a:rPr>
              <a:t>- It is a centralized robot management dashboard where you can easily deploy, secure, and manage your UiPath Robots at scale</a:t>
            </a:r>
          </a:p>
        </p:txBody>
      </p:sp>
      <p:pic>
        <p:nvPicPr>
          <p:cNvPr id="7" name="Picture 6">
            <a:extLst>
              <a:ext uri="{FF2B5EF4-FFF2-40B4-BE49-F238E27FC236}">
                <a16:creationId xmlns:a16="http://schemas.microsoft.com/office/drawing/2014/main" id="{60E2BD74-8BB7-4D82-971C-AC5515284B7E}"/>
              </a:ext>
            </a:extLst>
          </p:cNvPr>
          <p:cNvPicPr>
            <a:picLocks noChangeAspect="1"/>
          </p:cNvPicPr>
          <p:nvPr/>
        </p:nvPicPr>
        <p:blipFill>
          <a:blip r:embed="rId2"/>
          <a:stretch>
            <a:fillRect/>
          </a:stretch>
        </p:blipFill>
        <p:spPr>
          <a:xfrm>
            <a:off x="6427432" y="1614234"/>
            <a:ext cx="5370991" cy="3721246"/>
          </a:xfrm>
          <a:prstGeom prst="rect">
            <a:avLst/>
          </a:prstGeom>
        </p:spPr>
      </p:pic>
    </p:spTree>
    <p:extLst>
      <p:ext uri="{BB962C8B-B14F-4D97-AF65-F5344CB8AC3E}">
        <p14:creationId xmlns:p14="http://schemas.microsoft.com/office/powerpoint/2010/main" val="495714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9EC92C-6E5D-4E9E-A724-A00F1B2DFA40}"/>
              </a:ext>
            </a:extLst>
          </p:cNvPr>
          <p:cNvSpPr txBox="1"/>
          <p:nvPr/>
        </p:nvSpPr>
        <p:spPr>
          <a:xfrm>
            <a:off x="292598" y="926632"/>
            <a:ext cx="5803402" cy="5386090"/>
          </a:xfrm>
          <a:prstGeom prst="rect">
            <a:avLst/>
          </a:prstGeom>
          <a:noFill/>
        </p:spPr>
        <p:txBody>
          <a:bodyPr wrap="square">
            <a:spAutoFit/>
          </a:bodyPr>
          <a:lstStyle/>
          <a:p>
            <a:r>
              <a:rPr lang="en-US" dirty="0"/>
              <a:t>Types of RPA</a:t>
            </a:r>
          </a:p>
          <a:p>
            <a:endParaRPr lang="en-US" dirty="0"/>
          </a:p>
          <a:p>
            <a:r>
              <a:rPr lang="en-US" sz="1400" dirty="0"/>
              <a:t>There are 3 major types of robotic process automation: attended automation, unattended automation, and hybrid RPA.</a:t>
            </a:r>
          </a:p>
          <a:p>
            <a:endParaRPr lang="en-US" sz="1400" dirty="0"/>
          </a:p>
          <a:p>
            <a:pPr marL="342900" indent="-342900">
              <a:buFont typeface="+mj-lt"/>
              <a:buAutoNum type="arabicPeriod"/>
            </a:pPr>
            <a:r>
              <a:rPr lang="en-US" sz="1400" b="0" i="0" dirty="0">
                <a:solidFill>
                  <a:srgbClr val="1E73BE"/>
                </a:solidFill>
                <a:effectLst/>
                <a:latin typeface="Montserrat" panose="02000505000000020004" pitchFamily="2" charset="0"/>
              </a:rPr>
              <a:t>Attended Automation - </a:t>
            </a:r>
            <a:r>
              <a:rPr lang="en-US" sz="1400" b="0" i="0" dirty="0">
                <a:solidFill>
                  <a:srgbClr val="333333"/>
                </a:solidFill>
                <a:effectLst/>
                <a:latin typeface="Source Sans Pro" panose="020B0503030403020204" pitchFamily="34" charset="0"/>
              </a:rPr>
              <a:t>This type of bot resides on the user’s machine and is usually invoked by the user. Attended automation is best suited for tasks that are triggered by user Manually</a:t>
            </a:r>
            <a:r>
              <a:rPr lang="en-US" sz="1400" dirty="0">
                <a:solidFill>
                  <a:srgbClr val="333333"/>
                </a:solidFill>
                <a:latin typeface="Source Sans Pro" panose="020B0503030403020204" pitchFamily="34" charset="0"/>
              </a:rPr>
              <a:t>. Also Suitable where human interventions are required.</a:t>
            </a:r>
            <a:endParaRPr lang="en-US" sz="1400" b="0" i="0" dirty="0">
              <a:solidFill>
                <a:srgbClr val="1E73BE"/>
              </a:solidFill>
              <a:effectLst/>
              <a:latin typeface="Montserrat" panose="02000505000000020004" pitchFamily="2" charset="0"/>
            </a:endParaRPr>
          </a:p>
          <a:p>
            <a:pPr marL="342900" indent="-342900">
              <a:buFont typeface="+mj-lt"/>
              <a:buAutoNum type="arabicPeriod"/>
            </a:pPr>
            <a:endParaRPr lang="en-US" sz="1400" dirty="0">
              <a:solidFill>
                <a:srgbClr val="1E73BE"/>
              </a:solidFill>
              <a:latin typeface="Montserrat" panose="02000505000000020004" pitchFamily="2" charset="0"/>
            </a:endParaRPr>
          </a:p>
          <a:p>
            <a:pPr marL="342900" indent="-342900">
              <a:buFont typeface="+mj-lt"/>
              <a:buAutoNum type="arabicPeriod"/>
            </a:pPr>
            <a:r>
              <a:rPr lang="en-US" sz="1400" b="0" i="0" dirty="0">
                <a:solidFill>
                  <a:srgbClr val="1E73BE"/>
                </a:solidFill>
                <a:effectLst/>
                <a:latin typeface="Montserrat" panose="02000505000000020004" pitchFamily="2" charset="0"/>
              </a:rPr>
              <a:t>Unattended Automation -</a:t>
            </a:r>
            <a:r>
              <a:rPr lang="en-US" sz="1400" b="0" i="0" dirty="0">
                <a:solidFill>
                  <a:srgbClr val="333333"/>
                </a:solidFill>
                <a:effectLst/>
                <a:latin typeface="Source Sans Pro" panose="020B0503030403020204" pitchFamily="34" charset="0"/>
              </a:rPr>
              <a:t>These bots are like batch processes on the cloud and data processing tasks are completed without Human Interventions. Unattended automation is ideal for reducing the work of back-office employees. Unattended automation can be launched in the following ways: data input in a specified location, bot initiated, orchestrator initiated, and specified intervals.</a:t>
            </a:r>
            <a:endParaRPr lang="en-US" sz="1400" b="0" i="0" dirty="0">
              <a:solidFill>
                <a:srgbClr val="1E73BE"/>
              </a:solidFill>
              <a:effectLst/>
              <a:latin typeface="Montserrat" panose="02000505000000020004" pitchFamily="2" charset="0"/>
            </a:endParaRPr>
          </a:p>
          <a:p>
            <a:pPr marL="342900" indent="-342900">
              <a:buFont typeface="+mj-lt"/>
              <a:buAutoNum type="arabicPeriod"/>
            </a:pPr>
            <a:endParaRPr lang="en-US" sz="1400" b="0" i="0" dirty="0">
              <a:solidFill>
                <a:srgbClr val="1E73BE"/>
              </a:solidFill>
              <a:effectLst/>
              <a:latin typeface="Montserrat" panose="02000505000000020004" pitchFamily="2" charset="0"/>
            </a:endParaRPr>
          </a:p>
          <a:p>
            <a:pPr marL="342900" indent="-342900" algn="l" fontAlgn="base">
              <a:buFont typeface="+mj-lt"/>
              <a:buAutoNum type="arabicPeriod"/>
            </a:pPr>
            <a:r>
              <a:rPr lang="en-US" sz="1400" b="0" i="0" dirty="0">
                <a:solidFill>
                  <a:srgbClr val="1E73BE"/>
                </a:solidFill>
                <a:effectLst/>
                <a:latin typeface="Montserrat" panose="02000505000000020004" pitchFamily="2" charset="0"/>
              </a:rPr>
              <a:t>Hybrid RPA- </a:t>
            </a:r>
            <a:r>
              <a:rPr lang="en-US" sz="1400" b="0" i="0" dirty="0">
                <a:solidFill>
                  <a:srgbClr val="333333"/>
                </a:solidFill>
                <a:effectLst/>
                <a:latin typeface="Source Sans Pro" panose="020B0503030403020204" pitchFamily="34" charset="0"/>
              </a:rPr>
              <a:t>In this type of RPA, attended and unattended RPA boys are combined so as to provide automation for both back and front office activities. “</a:t>
            </a:r>
            <a:r>
              <a:rPr lang="en-US" sz="1400" dirty="0">
                <a:solidFill>
                  <a:srgbClr val="333333"/>
                </a:solidFill>
                <a:latin typeface="Source Sans Pro" panose="020B0503030403020204" pitchFamily="34" charset="0"/>
              </a:rPr>
              <a:t>Required when Human in Loop is required”</a:t>
            </a:r>
            <a:endParaRPr lang="en-US" sz="1400" b="0" i="0" dirty="0">
              <a:solidFill>
                <a:srgbClr val="1E73BE"/>
              </a:solidFill>
              <a:effectLst/>
              <a:latin typeface="Montserrat" panose="02000505000000020004" pitchFamily="2" charset="0"/>
            </a:endParaRPr>
          </a:p>
          <a:p>
            <a:br>
              <a:rPr lang="en-US" sz="1400" dirty="0"/>
            </a:br>
            <a:endParaRPr lang="en-US" sz="1400" b="0" i="0" dirty="0">
              <a:solidFill>
                <a:srgbClr val="1E73BE"/>
              </a:solidFill>
              <a:effectLst/>
              <a:latin typeface="Montserrat" panose="02000505000000020004" pitchFamily="2" charset="0"/>
            </a:endParaRPr>
          </a:p>
          <a:p>
            <a:endParaRPr lang="en-US" sz="1400" dirty="0"/>
          </a:p>
          <a:p>
            <a:endParaRPr lang="en-US" sz="1400" dirty="0"/>
          </a:p>
        </p:txBody>
      </p:sp>
      <p:sp>
        <p:nvSpPr>
          <p:cNvPr id="7" name="TextBox 6">
            <a:extLst>
              <a:ext uri="{FF2B5EF4-FFF2-40B4-BE49-F238E27FC236}">
                <a16:creationId xmlns:a16="http://schemas.microsoft.com/office/drawing/2014/main" id="{186A4FE3-6997-42B2-9D26-F50A9BC47B63}"/>
              </a:ext>
            </a:extLst>
          </p:cNvPr>
          <p:cNvSpPr txBox="1"/>
          <p:nvPr/>
        </p:nvSpPr>
        <p:spPr>
          <a:xfrm>
            <a:off x="292598" y="305629"/>
            <a:ext cx="11692255" cy="523220"/>
          </a:xfrm>
          <a:prstGeom prst="rect">
            <a:avLst/>
          </a:prstGeom>
          <a:solidFill>
            <a:schemeClr val="accent1"/>
          </a:solidFill>
        </p:spPr>
        <p:txBody>
          <a:bodyPr wrap="square" rtlCol="0">
            <a:spAutoFit/>
          </a:bodyPr>
          <a:lstStyle/>
          <a:p>
            <a:r>
              <a:rPr lang="en-US" sz="2800" dirty="0">
                <a:solidFill>
                  <a:schemeClr val="bg1"/>
                </a:solidFill>
              </a:rPr>
              <a:t>Various Kinds of Automaton Using RPA Tool(UiPath)</a:t>
            </a:r>
          </a:p>
        </p:txBody>
      </p:sp>
      <p:pic>
        <p:nvPicPr>
          <p:cNvPr id="13" name="Picture 12">
            <a:extLst>
              <a:ext uri="{FF2B5EF4-FFF2-40B4-BE49-F238E27FC236}">
                <a16:creationId xmlns:a16="http://schemas.microsoft.com/office/drawing/2014/main" id="{7856E8A3-1C69-4230-AE20-B46BE68EE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9073" y="1464512"/>
            <a:ext cx="5217734" cy="3770217"/>
          </a:xfrm>
          <a:prstGeom prst="rect">
            <a:avLst/>
          </a:prstGeom>
          <a:ln>
            <a:noFill/>
          </a:ln>
          <a:effectLst>
            <a:softEdge rad="112500"/>
          </a:effectLst>
        </p:spPr>
      </p:pic>
    </p:spTree>
    <p:extLst>
      <p:ext uri="{BB962C8B-B14F-4D97-AF65-F5344CB8AC3E}">
        <p14:creationId xmlns:p14="http://schemas.microsoft.com/office/powerpoint/2010/main" val="3150809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E46A4D7F-546E-2C80-C7AE-8FC525F9F535}"/>
              </a:ext>
            </a:extLst>
          </p:cNvPr>
          <p:cNvGrpSpPr/>
          <p:nvPr/>
        </p:nvGrpSpPr>
        <p:grpSpPr>
          <a:xfrm>
            <a:off x="382589" y="1379700"/>
            <a:ext cx="11426822" cy="4126043"/>
            <a:chOff x="379413" y="1243540"/>
            <a:chExt cx="11306296" cy="4126043"/>
          </a:xfrm>
        </p:grpSpPr>
        <p:pic>
          <p:nvPicPr>
            <p:cNvPr id="41" name="Graphic 40">
              <a:extLst>
                <a:ext uri="{FF2B5EF4-FFF2-40B4-BE49-F238E27FC236}">
                  <a16:creationId xmlns:a16="http://schemas.microsoft.com/office/drawing/2014/main" id="{875A7842-50D3-7B9F-B9CB-0649CB56810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1360" y="1491873"/>
              <a:ext cx="365381" cy="369276"/>
            </a:xfrm>
            <a:prstGeom prst="rect">
              <a:avLst/>
            </a:prstGeom>
          </p:spPr>
        </p:pic>
        <p:sp>
          <p:nvSpPr>
            <p:cNvPr id="42" name="Rectangle 41">
              <a:extLst>
                <a:ext uri="{FF2B5EF4-FFF2-40B4-BE49-F238E27FC236}">
                  <a16:creationId xmlns:a16="http://schemas.microsoft.com/office/drawing/2014/main" id="{AE1A8F7B-EBD1-D71F-F5CF-8F4C307BA798}"/>
                </a:ext>
              </a:extLst>
            </p:cNvPr>
            <p:cNvSpPr/>
            <p:nvPr/>
          </p:nvSpPr>
          <p:spPr>
            <a:xfrm>
              <a:off x="1016451" y="1243540"/>
              <a:ext cx="10669258" cy="6900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spcAft>
                  <a:spcPts val="600"/>
                </a:spcAft>
              </a:pPr>
              <a:r>
                <a:rPr lang="en-US" sz="2400" b="1">
                  <a:solidFill>
                    <a:schemeClr val="tx1"/>
                  </a:solidFill>
                  <a:cs typeface="Arial"/>
                </a:rPr>
                <a:t>Works like a human does</a:t>
              </a:r>
            </a:p>
            <a:p>
              <a:pPr>
                <a:spcAft>
                  <a:spcPts val="600"/>
                </a:spcAft>
              </a:pPr>
              <a:r>
                <a:rPr lang="en-US" sz="1600">
                  <a:solidFill>
                    <a:schemeClr val="tx1"/>
                  </a:solidFill>
                  <a:cs typeface="Arial"/>
                </a:rPr>
                <a:t>Can take on a wide number of tasks and processes across your enterprise—reliably and without application changes</a:t>
              </a:r>
            </a:p>
          </p:txBody>
        </p:sp>
        <p:pic>
          <p:nvPicPr>
            <p:cNvPr id="43" name="Graphic 42">
              <a:extLst>
                <a:ext uri="{FF2B5EF4-FFF2-40B4-BE49-F238E27FC236}">
                  <a16:creationId xmlns:a16="http://schemas.microsoft.com/office/drawing/2014/main" id="{2E1FC880-DB12-DCCD-589E-1DB7831D22C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1360" y="2510349"/>
              <a:ext cx="365381" cy="369276"/>
            </a:xfrm>
            <a:prstGeom prst="rect">
              <a:avLst/>
            </a:prstGeom>
          </p:spPr>
        </p:pic>
        <p:sp>
          <p:nvSpPr>
            <p:cNvPr id="44" name="Rectangle 43">
              <a:extLst>
                <a:ext uri="{FF2B5EF4-FFF2-40B4-BE49-F238E27FC236}">
                  <a16:creationId xmlns:a16="http://schemas.microsoft.com/office/drawing/2014/main" id="{A53343BF-C563-68C6-3C88-91D003EE01D2}"/>
                </a:ext>
              </a:extLst>
            </p:cNvPr>
            <p:cNvSpPr/>
            <p:nvPr/>
          </p:nvSpPr>
          <p:spPr>
            <a:xfrm>
              <a:off x="1020391" y="2379516"/>
              <a:ext cx="9445011" cy="6309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noAutofit/>
            </a:bodyPr>
            <a:lstStyle/>
            <a:p>
              <a:pPr>
                <a:spcAft>
                  <a:spcPts val="600"/>
                </a:spcAft>
                <a:defRPr/>
              </a:pPr>
              <a:r>
                <a:rPr lang="en-US" sz="2400" b="1">
                  <a:solidFill>
                    <a:srgbClr val="000000"/>
                  </a:solidFill>
                  <a:latin typeface="Arial"/>
                  <a:cs typeface="Arial"/>
                </a:rPr>
                <a:t>Fastest time to value</a:t>
              </a:r>
            </a:p>
            <a:p>
              <a:pPr>
                <a:spcAft>
                  <a:spcPts val="600"/>
                </a:spcAft>
                <a:defRPr/>
              </a:pPr>
              <a:r>
                <a:rPr lang="en-US" sz="1600">
                  <a:solidFill>
                    <a:srgbClr val="000000"/>
                  </a:solidFill>
                  <a:latin typeface="Arial"/>
                  <a:cs typeface="Arial"/>
                </a:rPr>
                <a:t>Accelerated ROI and business results. 88% of UiPath deployments finish in 6 months or less</a:t>
              </a:r>
              <a:endParaRPr lang="en-US">
                <a:solidFill>
                  <a:srgbClr val="000000"/>
                </a:solidFill>
                <a:latin typeface="Arial"/>
                <a:cs typeface="Arial"/>
              </a:endParaRPr>
            </a:p>
          </p:txBody>
        </p:sp>
        <p:pic>
          <p:nvPicPr>
            <p:cNvPr id="45" name="Graphic 44">
              <a:extLst>
                <a:ext uri="{FF2B5EF4-FFF2-40B4-BE49-F238E27FC236}">
                  <a16:creationId xmlns:a16="http://schemas.microsoft.com/office/drawing/2014/main" id="{5A33FB0B-B91C-11B4-58D8-304C56CE9E8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1360" y="3585025"/>
              <a:ext cx="365381" cy="369276"/>
            </a:xfrm>
            <a:prstGeom prst="rect">
              <a:avLst/>
            </a:prstGeom>
          </p:spPr>
        </p:pic>
        <p:sp>
          <p:nvSpPr>
            <p:cNvPr id="46" name="Rectangle 45">
              <a:extLst>
                <a:ext uri="{FF2B5EF4-FFF2-40B4-BE49-F238E27FC236}">
                  <a16:creationId xmlns:a16="http://schemas.microsoft.com/office/drawing/2014/main" id="{06576157-507F-08D7-9D2E-B8683BE9F1E5}"/>
                </a:ext>
              </a:extLst>
            </p:cNvPr>
            <p:cNvSpPr/>
            <p:nvPr/>
          </p:nvSpPr>
          <p:spPr>
            <a:xfrm>
              <a:off x="1016451" y="3368448"/>
              <a:ext cx="10559306" cy="80243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spcAft>
                  <a:spcPts val="600"/>
                </a:spcAft>
                <a:defRPr/>
              </a:pPr>
              <a:r>
                <a:rPr lang="en-US" sz="2400" b="1">
                  <a:solidFill>
                    <a:srgbClr val="000000"/>
                  </a:solidFill>
                  <a:latin typeface="Arial"/>
                  <a:cs typeface="Arial"/>
                </a:rPr>
                <a:t>Accessible to all</a:t>
              </a:r>
            </a:p>
            <a:p>
              <a:pPr>
                <a:defRPr/>
              </a:pPr>
              <a:r>
                <a:rPr lang="en-US" sz="1600">
                  <a:solidFill>
                    <a:srgbClr val="000000"/>
                  </a:solidFill>
                  <a:latin typeface="Arial"/>
                  <a:cs typeface="Arial"/>
                </a:rPr>
                <a:t>Allows entire organization to build and deploy automations, from non-technical to expert users</a:t>
              </a:r>
            </a:p>
          </p:txBody>
        </p:sp>
        <p:pic>
          <p:nvPicPr>
            <p:cNvPr id="47" name="Graphic 46">
              <a:extLst>
                <a:ext uri="{FF2B5EF4-FFF2-40B4-BE49-F238E27FC236}">
                  <a16:creationId xmlns:a16="http://schemas.microsoft.com/office/drawing/2014/main" id="{E0870122-CCFE-313A-7FE5-8A16388FAA1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1360" y="4675090"/>
              <a:ext cx="365381" cy="369276"/>
            </a:xfrm>
            <a:prstGeom prst="rect">
              <a:avLst/>
            </a:prstGeom>
          </p:spPr>
        </p:pic>
        <p:sp>
          <p:nvSpPr>
            <p:cNvPr id="48" name="Rectangle 47">
              <a:extLst>
                <a:ext uri="{FF2B5EF4-FFF2-40B4-BE49-F238E27FC236}">
                  <a16:creationId xmlns:a16="http://schemas.microsoft.com/office/drawing/2014/main" id="{7B1D0C3D-A569-AEDC-AF91-C005F6CE6AC2}"/>
                </a:ext>
              </a:extLst>
            </p:cNvPr>
            <p:cNvSpPr/>
            <p:nvPr/>
          </p:nvSpPr>
          <p:spPr>
            <a:xfrm>
              <a:off x="1023594" y="4528868"/>
              <a:ext cx="8908321" cy="6617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noAutofit/>
            </a:bodyPr>
            <a:lstStyle/>
            <a:p>
              <a:pPr>
                <a:spcAft>
                  <a:spcPts val="600"/>
                </a:spcAft>
                <a:defRPr/>
              </a:pPr>
              <a:r>
                <a:rPr lang="en-US" sz="2400" b="1">
                  <a:solidFill>
                    <a:srgbClr val="000000"/>
                  </a:solidFill>
                  <a:latin typeface="Arial"/>
                  <a:cs typeface="Arial"/>
                </a:rPr>
                <a:t>Low total cost of ownership</a:t>
              </a:r>
            </a:p>
            <a:p>
              <a:pPr>
                <a:spcAft>
                  <a:spcPts val="600"/>
                </a:spcAft>
                <a:defRPr/>
              </a:pPr>
              <a:r>
                <a:rPr lang="en-US" sz="1600">
                  <a:solidFill>
                    <a:srgbClr val="000000"/>
                  </a:solidFill>
                  <a:latin typeface="Arial"/>
                  <a:cs typeface="Arial"/>
                </a:rPr>
                <a:t>The centralized management, measurement, governance, and security you demand</a:t>
              </a:r>
            </a:p>
          </p:txBody>
        </p:sp>
        <p:cxnSp>
          <p:nvCxnSpPr>
            <p:cNvPr id="49" name="Straight Connector 48">
              <a:extLst>
                <a:ext uri="{FF2B5EF4-FFF2-40B4-BE49-F238E27FC236}">
                  <a16:creationId xmlns:a16="http://schemas.microsoft.com/office/drawing/2014/main" id="{8A213A64-8D7C-4023-1B97-157FCAFDD1A7}"/>
                </a:ext>
              </a:extLst>
            </p:cNvPr>
            <p:cNvCxnSpPr>
              <a:cxnSpLocks/>
            </p:cNvCxnSpPr>
            <p:nvPr/>
          </p:nvCxnSpPr>
          <p:spPr>
            <a:xfrm>
              <a:off x="379413" y="2200521"/>
              <a:ext cx="5099868" cy="0"/>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2CC552B-2EF1-C80B-4150-A0AC8CD0277A}"/>
                </a:ext>
              </a:extLst>
            </p:cNvPr>
            <p:cNvCxnSpPr>
              <a:cxnSpLocks/>
            </p:cNvCxnSpPr>
            <p:nvPr/>
          </p:nvCxnSpPr>
          <p:spPr>
            <a:xfrm>
              <a:off x="379413" y="3189453"/>
              <a:ext cx="5099868" cy="0"/>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8D34566-280C-BD69-B33F-DB6C7C199682}"/>
                </a:ext>
              </a:extLst>
            </p:cNvPr>
            <p:cNvCxnSpPr>
              <a:cxnSpLocks/>
            </p:cNvCxnSpPr>
            <p:nvPr/>
          </p:nvCxnSpPr>
          <p:spPr>
            <a:xfrm>
              <a:off x="379413" y="4349873"/>
              <a:ext cx="5099868" cy="0"/>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93BD2A9-B364-95EE-F9F2-6EDD7F942119}"/>
                </a:ext>
              </a:extLst>
            </p:cNvPr>
            <p:cNvCxnSpPr>
              <a:cxnSpLocks/>
            </p:cNvCxnSpPr>
            <p:nvPr/>
          </p:nvCxnSpPr>
          <p:spPr>
            <a:xfrm>
              <a:off x="379413" y="5369583"/>
              <a:ext cx="5099868" cy="0"/>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pic>
        <p:nvPicPr>
          <p:cNvPr id="9" name="Picture 8">
            <a:extLst>
              <a:ext uri="{FF2B5EF4-FFF2-40B4-BE49-F238E27FC236}">
                <a16:creationId xmlns:a16="http://schemas.microsoft.com/office/drawing/2014/main" id="{6D222C85-39A5-A19F-C5FC-69F80D78005A}"/>
              </a:ext>
            </a:extLst>
          </p:cNvPr>
          <p:cNvPicPr>
            <a:picLocks noChangeAspect="1"/>
          </p:cNvPicPr>
          <p:nvPr/>
        </p:nvPicPr>
        <p:blipFill>
          <a:blip r:embed="rId5"/>
          <a:srcRect/>
          <a:stretch/>
        </p:blipFill>
        <p:spPr>
          <a:xfrm>
            <a:off x="9489912" y="5104596"/>
            <a:ext cx="2567075" cy="1661049"/>
          </a:xfrm>
          <a:prstGeom prst="rect">
            <a:avLst/>
          </a:prstGeom>
        </p:spPr>
      </p:pic>
      <p:sp>
        <p:nvSpPr>
          <p:cNvPr id="3" name="TextBox 2">
            <a:extLst>
              <a:ext uri="{FF2B5EF4-FFF2-40B4-BE49-F238E27FC236}">
                <a16:creationId xmlns:a16="http://schemas.microsoft.com/office/drawing/2014/main" id="{251719FA-35A5-2FFF-8556-38143319ECE6}"/>
              </a:ext>
            </a:extLst>
          </p:cNvPr>
          <p:cNvSpPr txBox="1"/>
          <p:nvPr/>
        </p:nvSpPr>
        <p:spPr>
          <a:xfrm>
            <a:off x="124025" y="362015"/>
            <a:ext cx="11574262" cy="523220"/>
          </a:xfrm>
          <a:prstGeom prst="rect">
            <a:avLst/>
          </a:prstGeom>
          <a:solidFill>
            <a:schemeClr val="accent1"/>
          </a:solidFill>
        </p:spPr>
        <p:txBody>
          <a:bodyPr wrap="square">
            <a:spAutoFit/>
          </a:bodyPr>
          <a:lstStyle/>
          <a:p>
            <a:r>
              <a:rPr lang="en-US" sz="2800" b="1" i="0" dirty="0">
                <a:solidFill>
                  <a:schemeClr val="bg1"/>
                </a:solidFill>
                <a:effectLst/>
                <a:latin typeface="Verdana" panose="020B0604030504040204" pitchFamily="34" charset="0"/>
                <a:ea typeface="Verdana" panose="020B0604030504040204" pitchFamily="34" charset="0"/>
              </a:rPr>
              <a:t>The unique benefits of automation</a:t>
            </a:r>
          </a:p>
        </p:txBody>
      </p:sp>
    </p:spTree>
    <p:extLst>
      <p:ext uri="{BB962C8B-B14F-4D97-AF65-F5344CB8AC3E}">
        <p14:creationId xmlns:p14="http://schemas.microsoft.com/office/powerpoint/2010/main" val="1131055895"/>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DC385F-F59A-4948-B7E9-30D4EE08D542}"/>
              </a:ext>
            </a:extLst>
          </p:cNvPr>
          <p:cNvSpPr txBox="1"/>
          <p:nvPr/>
        </p:nvSpPr>
        <p:spPr>
          <a:xfrm>
            <a:off x="224161" y="311587"/>
            <a:ext cx="11574262" cy="523220"/>
          </a:xfrm>
          <a:prstGeom prst="rect">
            <a:avLst/>
          </a:prstGeom>
          <a:solidFill>
            <a:schemeClr val="accent1"/>
          </a:solidFill>
        </p:spPr>
        <p:txBody>
          <a:bodyPr wrap="square">
            <a:spAutoFit/>
          </a:bodyPr>
          <a:lstStyle/>
          <a:p>
            <a:r>
              <a:rPr lang="en-US" sz="2800" b="1" i="0" dirty="0">
                <a:solidFill>
                  <a:schemeClr val="bg1"/>
                </a:solidFill>
                <a:effectLst/>
                <a:latin typeface="Verdana" panose="020B0604030504040204" pitchFamily="34" charset="0"/>
                <a:ea typeface="Verdana" panose="020B0604030504040204" pitchFamily="34" charset="0"/>
              </a:rPr>
              <a:t>Important Links to Follow</a:t>
            </a:r>
          </a:p>
        </p:txBody>
      </p:sp>
      <p:sp>
        <p:nvSpPr>
          <p:cNvPr id="2" name="TextBox 1">
            <a:extLst>
              <a:ext uri="{FF2B5EF4-FFF2-40B4-BE49-F238E27FC236}">
                <a16:creationId xmlns:a16="http://schemas.microsoft.com/office/drawing/2014/main" id="{B3F81E13-9B3F-4872-93EF-651B76FF1DEB}"/>
              </a:ext>
            </a:extLst>
          </p:cNvPr>
          <p:cNvSpPr txBox="1"/>
          <p:nvPr/>
        </p:nvSpPr>
        <p:spPr>
          <a:xfrm>
            <a:off x="310719" y="1438183"/>
            <a:ext cx="9176230" cy="2862322"/>
          </a:xfrm>
          <a:prstGeom prst="rect">
            <a:avLst/>
          </a:prstGeom>
          <a:noFill/>
        </p:spPr>
        <p:txBody>
          <a:bodyPr wrap="none" rtlCol="0">
            <a:spAutoFit/>
          </a:bodyPr>
          <a:lstStyle/>
          <a:p>
            <a:pPr algn="l"/>
            <a:r>
              <a:rPr lang="en-US" b="1" i="0" dirty="0">
                <a:solidFill>
                  <a:srgbClr val="24292E"/>
                </a:solidFill>
                <a:effectLst/>
                <a:latin typeface="-apple-system"/>
              </a:rPr>
              <a:t>Important links of UiPath</a:t>
            </a:r>
          </a:p>
          <a:p>
            <a:pPr marL="342900" indent="-342900" algn="l">
              <a:buFont typeface="+mj-lt"/>
              <a:buAutoNum type="arabicPeriod"/>
            </a:pPr>
            <a:r>
              <a:rPr lang="en-US" b="0" i="0" u="none" strike="noStrike" dirty="0">
                <a:solidFill>
                  <a:srgbClr val="24292E"/>
                </a:solidFill>
                <a:effectLst/>
                <a:latin typeface="-apple-system"/>
                <a:hlinkClick r:id="rId2"/>
              </a:rPr>
              <a:t>UiPath Academy</a:t>
            </a:r>
            <a:r>
              <a:rPr lang="en-US" b="0" i="0" dirty="0">
                <a:solidFill>
                  <a:srgbClr val="24292E"/>
                </a:solidFill>
                <a:effectLst/>
                <a:latin typeface="-apple-system"/>
              </a:rPr>
              <a:t> - Learning Academy of UiPath.</a:t>
            </a:r>
          </a:p>
          <a:p>
            <a:pPr marL="342900" indent="-342900" algn="l">
              <a:buFont typeface="+mj-lt"/>
              <a:buAutoNum type="arabicPeriod"/>
            </a:pPr>
            <a:r>
              <a:rPr lang="en-US" b="0" i="0" u="none" strike="noStrike" dirty="0">
                <a:solidFill>
                  <a:srgbClr val="24292E"/>
                </a:solidFill>
                <a:effectLst/>
                <a:latin typeface="-apple-system"/>
                <a:hlinkClick r:id="rId3"/>
              </a:rPr>
              <a:t>Forum.uipath.com/</a:t>
            </a:r>
            <a:r>
              <a:rPr lang="en-US" b="0" i="0" dirty="0">
                <a:solidFill>
                  <a:srgbClr val="24292E"/>
                </a:solidFill>
                <a:effectLst/>
                <a:latin typeface="-apple-system"/>
              </a:rPr>
              <a:t>- Lots of help and support from other Community Members</a:t>
            </a:r>
          </a:p>
          <a:p>
            <a:pPr marL="342900" indent="-342900" algn="l">
              <a:buFont typeface="+mj-lt"/>
              <a:buAutoNum type="arabicPeriod"/>
            </a:pPr>
            <a:r>
              <a:rPr lang="en-US" b="0" i="0" u="none" strike="noStrike" dirty="0">
                <a:solidFill>
                  <a:srgbClr val="24292E"/>
                </a:solidFill>
                <a:effectLst/>
                <a:latin typeface="-apple-system"/>
                <a:hlinkClick r:id="rId4"/>
              </a:rPr>
              <a:t>UiPath Marketplace</a:t>
            </a:r>
            <a:r>
              <a:rPr lang="en-US" b="0" i="0" dirty="0">
                <a:solidFill>
                  <a:srgbClr val="24292E"/>
                </a:solidFill>
                <a:effectLst/>
                <a:latin typeface="-apple-system"/>
              </a:rPr>
              <a:t> - UiPath Marketplace to get online library of reusable RPA components</a:t>
            </a:r>
          </a:p>
          <a:p>
            <a:pPr marL="342900" indent="-342900" algn="l">
              <a:buFont typeface="+mj-lt"/>
              <a:buAutoNum type="arabicPeriod"/>
            </a:pPr>
            <a:r>
              <a:rPr lang="en-US" b="0" i="0" u="none" strike="noStrike" dirty="0">
                <a:solidFill>
                  <a:srgbClr val="24292E"/>
                </a:solidFill>
                <a:effectLst/>
                <a:latin typeface="-apple-system"/>
                <a:hlinkClick r:id="rId5"/>
              </a:rPr>
              <a:t>UiPath certification</a:t>
            </a:r>
            <a:r>
              <a:rPr lang="en-US" b="0" i="0" dirty="0">
                <a:solidFill>
                  <a:srgbClr val="24292E"/>
                </a:solidFill>
                <a:effectLst/>
                <a:latin typeface="-apple-system"/>
              </a:rPr>
              <a:t> - UiPath Certifications for All RPA Roles</a:t>
            </a:r>
          </a:p>
          <a:p>
            <a:pPr marL="342900" indent="-342900" algn="l">
              <a:buFont typeface="+mj-lt"/>
              <a:buAutoNum type="arabicPeriod"/>
            </a:pPr>
            <a:r>
              <a:rPr lang="en-US" b="0" i="0" u="none" strike="noStrike" dirty="0">
                <a:solidFill>
                  <a:srgbClr val="24292E"/>
                </a:solidFill>
                <a:effectLst/>
                <a:latin typeface="-apple-system"/>
                <a:hlinkClick r:id="rId6"/>
              </a:rPr>
              <a:t>Contact Technical Support</a:t>
            </a:r>
            <a:r>
              <a:rPr lang="en-US" b="0" i="0" dirty="0">
                <a:solidFill>
                  <a:srgbClr val="24292E"/>
                </a:solidFill>
                <a:effectLst/>
                <a:latin typeface="-apple-system"/>
              </a:rPr>
              <a:t>- For any questions or technical issues while using UiPath products</a:t>
            </a:r>
          </a:p>
          <a:p>
            <a:pPr marL="342900" indent="-342900" algn="l">
              <a:buFont typeface="+mj-lt"/>
              <a:buAutoNum type="arabicPeriod"/>
            </a:pPr>
            <a:r>
              <a:rPr lang="en-US" b="0" i="0" u="none" strike="noStrike" dirty="0">
                <a:solidFill>
                  <a:srgbClr val="24292E"/>
                </a:solidFill>
                <a:effectLst/>
                <a:latin typeface="-apple-system"/>
                <a:hlinkClick r:id="rId7"/>
              </a:rPr>
              <a:t>Community Orchestrator </a:t>
            </a:r>
            <a:r>
              <a:rPr lang="en-US" b="0" i="0" dirty="0">
                <a:solidFill>
                  <a:srgbClr val="24292E"/>
                </a:solidFill>
                <a:effectLst/>
                <a:latin typeface="-apple-system"/>
              </a:rPr>
              <a:t>- Community UiPath Orchestrator Services</a:t>
            </a:r>
          </a:p>
          <a:p>
            <a:pPr marL="342900" indent="-342900" algn="l">
              <a:buFont typeface="+mj-lt"/>
              <a:buAutoNum type="arabicPeriod"/>
            </a:pPr>
            <a:r>
              <a:rPr lang="en-US" b="0" i="0" u="none" strike="noStrike" dirty="0" err="1">
                <a:solidFill>
                  <a:srgbClr val="24292E"/>
                </a:solidFill>
                <a:effectLst/>
                <a:latin typeface="-apple-system"/>
                <a:hlinkClick r:id="rId8"/>
              </a:rPr>
              <a:t>Chatbot.uipath</a:t>
            </a:r>
            <a:r>
              <a:rPr lang="en-US" b="0" i="0" dirty="0">
                <a:solidFill>
                  <a:srgbClr val="24292E"/>
                </a:solidFill>
                <a:effectLst/>
                <a:latin typeface="-apple-system"/>
              </a:rPr>
              <a:t> - Portal to manage all your Chatbots connections</a:t>
            </a:r>
          </a:p>
          <a:p>
            <a:pPr marL="342900" indent="-342900" algn="l">
              <a:buFont typeface="+mj-lt"/>
              <a:buAutoNum type="arabicPeriod"/>
            </a:pPr>
            <a:r>
              <a:rPr lang="en-US" b="0" i="0" u="none" strike="noStrike" dirty="0" err="1">
                <a:solidFill>
                  <a:srgbClr val="24292E"/>
                </a:solidFill>
                <a:effectLst/>
                <a:latin typeface="-apple-system"/>
                <a:hlinkClick r:id="rId9"/>
              </a:rPr>
              <a:t>uipath.onlinetests.app</a:t>
            </a:r>
            <a:r>
              <a:rPr lang="en-US" b="0" i="0" dirty="0">
                <a:solidFill>
                  <a:srgbClr val="24292E"/>
                </a:solidFill>
                <a:effectLst/>
                <a:latin typeface="-apple-system"/>
              </a:rPr>
              <a:t> - Practice Portal for certification</a:t>
            </a:r>
          </a:p>
          <a:p>
            <a:pPr marL="342900" indent="-342900" algn="l">
              <a:buFont typeface="+mj-lt"/>
              <a:buAutoNum type="arabicPeriod"/>
            </a:pPr>
            <a:r>
              <a:rPr lang="en-US" b="0" i="0" u="none" strike="noStrike" dirty="0" err="1">
                <a:solidFill>
                  <a:srgbClr val="24292E"/>
                </a:solidFill>
                <a:effectLst/>
                <a:latin typeface="-apple-system"/>
                <a:hlinkClick r:id="rId10"/>
              </a:rPr>
              <a:t>docs.uipath</a:t>
            </a:r>
            <a:r>
              <a:rPr lang="en-US" b="0" i="0" dirty="0">
                <a:solidFill>
                  <a:srgbClr val="24292E"/>
                </a:solidFill>
                <a:effectLst/>
                <a:latin typeface="-apple-system"/>
              </a:rPr>
              <a:t> - UiPath Documentation Portal</a:t>
            </a:r>
          </a:p>
        </p:txBody>
      </p:sp>
    </p:spTree>
    <p:extLst>
      <p:ext uri="{BB962C8B-B14F-4D97-AF65-F5344CB8AC3E}">
        <p14:creationId xmlns:p14="http://schemas.microsoft.com/office/powerpoint/2010/main" val="1450775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A33AF3-6A5E-4449-86CE-30AF70DE4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579972"/>
            <a:ext cx="5112568" cy="4248472"/>
          </a:xfrm>
          <a:prstGeom prst="rect">
            <a:avLst/>
          </a:prstGeom>
        </p:spPr>
      </p:pic>
      <p:sp>
        <p:nvSpPr>
          <p:cNvPr id="5" name="TextBox 4">
            <a:extLst>
              <a:ext uri="{FF2B5EF4-FFF2-40B4-BE49-F238E27FC236}">
                <a16:creationId xmlns:a16="http://schemas.microsoft.com/office/drawing/2014/main" id="{61F0988A-A05B-49F7-9931-0E703D5FEB3B}"/>
              </a:ext>
            </a:extLst>
          </p:cNvPr>
          <p:cNvSpPr txBox="1"/>
          <p:nvPr/>
        </p:nvSpPr>
        <p:spPr>
          <a:xfrm>
            <a:off x="1953242" y="2890391"/>
            <a:ext cx="2887144" cy="1077218"/>
          </a:xfrm>
          <a:prstGeom prst="rect">
            <a:avLst/>
          </a:prstGeom>
          <a:noFill/>
        </p:spPr>
        <p:txBody>
          <a:bodyPr wrap="square" rtlCol="0">
            <a:spAutoFit/>
          </a:bodyPr>
          <a:lstStyle/>
          <a:p>
            <a:r>
              <a:rPr lang="en-US" dirty="0"/>
              <a:t>80 % of Data Produced out of Digital System is </a:t>
            </a:r>
          </a:p>
          <a:p>
            <a:r>
              <a:rPr lang="en-US" sz="2800" dirty="0"/>
              <a:t>Unstructured</a:t>
            </a:r>
            <a:r>
              <a:rPr lang="en-US" dirty="0"/>
              <a:t> </a:t>
            </a:r>
          </a:p>
        </p:txBody>
      </p:sp>
      <p:sp>
        <p:nvSpPr>
          <p:cNvPr id="7" name="TextBox 6">
            <a:extLst>
              <a:ext uri="{FF2B5EF4-FFF2-40B4-BE49-F238E27FC236}">
                <a16:creationId xmlns:a16="http://schemas.microsoft.com/office/drawing/2014/main" id="{DD4CBE9D-D40C-4F86-A74F-88B47AC130E7}"/>
              </a:ext>
            </a:extLst>
          </p:cNvPr>
          <p:cNvSpPr txBox="1"/>
          <p:nvPr/>
        </p:nvSpPr>
        <p:spPr>
          <a:xfrm>
            <a:off x="107503" y="98794"/>
            <a:ext cx="11562597" cy="523220"/>
          </a:xfrm>
          <a:prstGeom prst="rect">
            <a:avLst/>
          </a:prstGeom>
          <a:solidFill>
            <a:schemeClr val="accent1"/>
          </a:solidFill>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The BIGGER Problem…</a:t>
            </a:r>
          </a:p>
        </p:txBody>
      </p:sp>
    </p:spTree>
    <p:extLst>
      <p:ext uri="{BB962C8B-B14F-4D97-AF65-F5344CB8AC3E}">
        <p14:creationId xmlns:p14="http://schemas.microsoft.com/office/powerpoint/2010/main" val="3710107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54AFAE-D655-4DCE-A610-4C5575BEB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652" y="907931"/>
            <a:ext cx="2962275" cy="4638675"/>
          </a:xfrm>
          <a:prstGeom prst="rect">
            <a:avLst/>
          </a:prstGeom>
          <a:ln>
            <a:noFill/>
          </a:ln>
          <a:effectLst>
            <a:softEdge rad="112500"/>
          </a:effectLst>
        </p:spPr>
      </p:pic>
      <p:sp>
        <p:nvSpPr>
          <p:cNvPr id="5" name="TextBox 4">
            <a:extLst>
              <a:ext uri="{FF2B5EF4-FFF2-40B4-BE49-F238E27FC236}">
                <a16:creationId xmlns:a16="http://schemas.microsoft.com/office/drawing/2014/main" id="{4724E148-516A-4C92-BFA1-84BBD1715B2C}"/>
              </a:ext>
            </a:extLst>
          </p:cNvPr>
          <p:cNvSpPr txBox="1"/>
          <p:nvPr/>
        </p:nvSpPr>
        <p:spPr>
          <a:xfrm>
            <a:off x="471488" y="819154"/>
            <a:ext cx="6426461" cy="5632311"/>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333333"/>
                </a:solidFill>
                <a:effectLst/>
                <a:latin typeface="Verdana" panose="020B0604030504040204" pitchFamily="34" charset="0"/>
                <a:ea typeface="Verdana" panose="020B0604030504040204" pitchFamily="34" charset="0"/>
              </a:rPr>
              <a:t>A classic RPA bot copies human action, whereas AI simulates </a:t>
            </a:r>
            <a:r>
              <a:rPr lang="en-US" b="0" i="0" dirty="0">
                <a:solidFill>
                  <a:schemeClr val="accent1">
                    <a:lumMod val="75000"/>
                  </a:schemeClr>
                </a:solidFill>
                <a:effectLst/>
                <a:latin typeface="Verdana" panose="020B0604030504040204" pitchFamily="34" charset="0"/>
                <a:ea typeface="Verdana" panose="020B0604030504040204" pitchFamily="34" charset="0"/>
              </a:rPr>
              <a:t>human intelligence </a:t>
            </a:r>
            <a:r>
              <a:rPr lang="en-US" b="0" i="0" dirty="0">
                <a:solidFill>
                  <a:srgbClr val="333333"/>
                </a:solidFill>
                <a:effectLst/>
                <a:latin typeface="Verdana" panose="020B0604030504040204" pitchFamily="34" charset="0"/>
                <a:ea typeface="Verdana" panose="020B0604030504040204" pitchFamily="34" charset="0"/>
              </a:rPr>
              <a:t>through machines. By convention, AI-powered RPA is superior to traditional rules-based structured data automation with the use of technologies such as Optical Character Recognition (OCR), Text Analysis and ML, improving workplace experience.</a:t>
            </a:r>
          </a:p>
          <a:p>
            <a:endParaRPr lang="en-US" b="0" i="0" dirty="0">
              <a:solidFill>
                <a:srgbClr val="333333"/>
              </a:solidFill>
              <a:effectLst/>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solidFill>
                  <a:srgbClr val="333333"/>
                </a:solidFill>
                <a:latin typeface="Verdana" panose="020B0604030504040204" pitchFamily="34" charset="0"/>
                <a:ea typeface="Verdana" panose="020B0604030504040204" pitchFamily="34" charset="0"/>
              </a:rPr>
              <a:t>It widens the application of RPA to more </a:t>
            </a:r>
            <a:r>
              <a:rPr lang="en-US" b="1" dirty="0">
                <a:solidFill>
                  <a:schemeClr val="accent1">
                    <a:lumMod val="75000"/>
                  </a:schemeClr>
                </a:solidFill>
                <a:latin typeface="Verdana" panose="020B0604030504040204" pitchFamily="34" charset="0"/>
                <a:ea typeface="Verdana" panose="020B0604030504040204" pitchFamily="34" charset="0"/>
              </a:rPr>
              <a:t>knowledge-based</a:t>
            </a:r>
            <a:r>
              <a:rPr lang="en-US" dirty="0">
                <a:solidFill>
                  <a:srgbClr val="333333"/>
                </a:solidFill>
                <a:latin typeface="Verdana" panose="020B0604030504040204" pitchFamily="34" charset="0"/>
                <a:ea typeface="Verdana" panose="020B0604030504040204" pitchFamily="34" charset="0"/>
              </a:rPr>
              <a:t> work, such as extracting information from unstructured sources and enhancing decision-making. Cognitive agents have a </a:t>
            </a:r>
            <a:r>
              <a:rPr lang="en-US" b="1" dirty="0">
                <a:solidFill>
                  <a:schemeClr val="accent1">
                    <a:lumMod val="75000"/>
                  </a:schemeClr>
                </a:solidFill>
                <a:latin typeface="Verdana" panose="020B0604030504040204" pitchFamily="34" charset="0"/>
                <a:ea typeface="Verdana" panose="020B0604030504040204" pitchFamily="34" charset="0"/>
              </a:rPr>
              <a:t>self-learning capability </a:t>
            </a:r>
            <a:r>
              <a:rPr lang="en-US" dirty="0">
                <a:solidFill>
                  <a:srgbClr val="333333"/>
                </a:solidFill>
                <a:latin typeface="Verdana" panose="020B0604030504040204" pitchFamily="34" charset="0"/>
                <a:ea typeface="Verdana" panose="020B0604030504040204" pitchFamily="34" charset="0"/>
              </a:rPr>
              <a:t>that enables them to act and learn from experience, from humans, and even on their own, thereby developing the ability to interact with their environment.</a:t>
            </a:r>
          </a:p>
          <a:p>
            <a:endParaRPr lang="en-US" dirty="0">
              <a:solidFill>
                <a:srgbClr val="333333"/>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b="0" i="0" dirty="0">
                <a:solidFill>
                  <a:srgbClr val="333333"/>
                </a:solidFill>
                <a:effectLst/>
                <a:latin typeface="Verdana" panose="020B0604030504040204" pitchFamily="34" charset="0"/>
                <a:ea typeface="Verdana" panose="020B0604030504040204" pitchFamily="34" charset="0"/>
              </a:rPr>
              <a:t>Simply put, traditional automation is process-driven, and AI and ML-powered RPA is data-driven.</a:t>
            </a:r>
            <a:endParaRPr lang="en-US" dirty="0">
              <a:solidFill>
                <a:srgbClr val="333333"/>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CB4882E1-A205-4A93-856A-4D596214FA9B}"/>
              </a:ext>
            </a:extLst>
          </p:cNvPr>
          <p:cNvSpPr txBox="1"/>
          <p:nvPr/>
        </p:nvSpPr>
        <p:spPr>
          <a:xfrm>
            <a:off x="107503" y="98794"/>
            <a:ext cx="11562597" cy="523220"/>
          </a:xfrm>
          <a:prstGeom prst="rect">
            <a:avLst/>
          </a:prstGeom>
          <a:solidFill>
            <a:schemeClr val="accent1"/>
          </a:solidFill>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The AI Powered RPA…</a:t>
            </a:r>
          </a:p>
        </p:txBody>
      </p:sp>
    </p:spTree>
    <p:extLst>
      <p:ext uri="{BB962C8B-B14F-4D97-AF65-F5344CB8AC3E}">
        <p14:creationId xmlns:p14="http://schemas.microsoft.com/office/powerpoint/2010/main" val="4233461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C413C4-EE64-47F8-A741-6B33CD945261}"/>
              </a:ext>
            </a:extLst>
          </p:cNvPr>
          <p:cNvPicPr>
            <a:picLocks noChangeAspect="1"/>
          </p:cNvPicPr>
          <p:nvPr/>
        </p:nvPicPr>
        <p:blipFill>
          <a:blip r:embed="rId2"/>
          <a:stretch>
            <a:fillRect/>
          </a:stretch>
        </p:blipFill>
        <p:spPr>
          <a:xfrm>
            <a:off x="0" y="808736"/>
            <a:ext cx="12192000" cy="5542532"/>
          </a:xfrm>
          <a:prstGeom prst="rect">
            <a:avLst/>
          </a:prstGeom>
        </p:spPr>
      </p:pic>
      <p:sp>
        <p:nvSpPr>
          <p:cNvPr id="4" name="TextBox 3">
            <a:extLst>
              <a:ext uri="{FF2B5EF4-FFF2-40B4-BE49-F238E27FC236}">
                <a16:creationId xmlns:a16="http://schemas.microsoft.com/office/drawing/2014/main" id="{3BD0D837-B536-4119-9D7E-83E660744A63}"/>
              </a:ext>
            </a:extLst>
          </p:cNvPr>
          <p:cNvSpPr txBox="1"/>
          <p:nvPr/>
        </p:nvSpPr>
        <p:spPr>
          <a:xfrm>
            <a:off x="82873" y="245122"/>
            <a:ext cx="11692255" cy="523220"/>
          </a:xfrm>
          <a:prstGeom prst="rect">
            <a:avLst/>
          </a:prstGeom>
          <a:solidFill>
            <a:schemeClr val="accent1"/>
          </a:solidFill>
        </p:spPr>
        <p:txBody>
          <a:bodyPr wrap="square" rtlCol="0">
            <a:spAutoFit/>
          </a:bodyPr>
          <a:lstStyle/>
          <a:p>
            <a:r>
              <a:rPr lang="en-US" sz="2800" dirty="0">
                <a:solidFill>
                  <a:schemeClr val="bg1"/>
                </a:solidFill>
              </a:rPr>
              <a:t>What is Hyper-Automation…</a:t>
            </a:r>
          </a:p>
        </p:txBody>
      </p:sp>
    </p:spTree>
    <p:extLst>
      <p:ext uri="{BB962C8B-B14F-4D97-AF65-F5344CB8AC3E}">
        <p14:creationId xmlns:p14="http://schemas.microsoft.com/office/powerpoint/2010/main" val="2091993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21E2F-5CD3-4FB2-8EE6-323DE471FDD4}"/>
              </a:ext>
            </a:extLst>
          </p:cNvPr>
          <p:cNvSpPr>
            <a:spLocks noGrp="1"/>
          </p:cNvSpPr>
          <p:nvPr>
            <p:ph type="ctrTitle"/>
          </p:nvPr>
        </p:nvSpPr>
        <p:spPr/>
        <p:txBody>
          <a:bodyPr/>
          <a:lstStyle/>
          <a:p>
            <a:r>
              <a:rPr lang="en-US" dirty="0">
                <a:latin typeface="Verdana" panose="020B0604030504040204" pitchFamily="34" charset="0"/>
                <a:ea typeface="Verdana" panose="020B0604030504040204" pitchFamily="34" charset="0"/>
              </a:rPr>
              <a:t>Module</a:t>
            </a:r>
            <a:r>
              <a:rPr lang="en-US" dirty="0"/>
              <a:t> No 1</a:t>
            </a:r>
          </a:p>
        </p:txBody>
      </p:sp>
      <p:sp>
        <p:nvSpPr>
          <p:cNvPr id="3" name="Subtitle 2">
            <a:extLst>
              <a:ext uri="{FF2B5EF4-FFF2-40B4-BE49-F238E27FC236}">
                <a16:creationId xmlns:a16="http://schemas.microsoft.com/office/drawing/2014/main" id="{F3CEF915-D476-4D7E-8F88-DE02E6B03DF4}"/>
              </a:ext>
            </a:extLst>
          </p:cNvPr>
          <p:cNvSpPr>
            <a:spLocks noGrp="1"/>
          </p:cNvSpPr>
          <p:nvPr>
            <p:ph type="subTitle" idx="1"/>
          </p:nvPr>
        </p:nvSpPr>
        <p:spPr/>
        <p:txBody>
          <a:bodyPr/>
          <a:lstStyle/>
          <a:p>
            <a:r>
              <a:rPr lang="en-US" dirty="0"/>
              <a:t>RPA INTRODUCTION</a:t>
            </a:r>
          </a:p>
        </p:txBody>
      </p:sp>
    </p:spTree>
    <p:extLst>
      <p:ext uri="{BB962C8B-B14F-4D97-AF65-F5344CB8AC3E}">
        <p14:creationId xmlns:p14="http://schemas.microsoft.com/office/powerpoint/2010/main" val="2477489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D22EAD-C679-4B4A-B938-B989FC184251}"/>
              </a:ext>
            </a:extLst>
          </p:cNvPr>
          <p:cNvSpPr txBox="1"/>
          <p:nvPr/>
        </p:nvSpPr>
        <p:spPr>
          <a:xfrm>
            <a:off x="107503" y="98794"/>
            <a:ext cx="11562597" cy="523220"/>
          </a:xfrm>
          <a:prstGeom prst="rect">
            <a:avLst/>
          </a:prstGeom>
          <a:solidFill>
            <a:schemeClr val="accent1"/>
          </a:solidFill>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Is RPA still relevant in 2024?</a:t>
            </a:r>
          </a:p>
        </p:txBody>
      </p:sp>
      <p:sp>
        <p:nvSpPr>
          <p:cNvPr id="6" name="TextBox 5">
            <a:extLst>
              <a:ext uri="{FF2B5EF4-FFF2-40B4-BE49-F238E27FC236}">
                <a16:creationId xmlns:a16="http://schemas.microsoft.com/office/drawing/2014/main" id="{18898FBE-FE87-2B6B-8A64-5EC94883115E}"/>
              </a:ext>
            </a:extLst>
          </p:cNvPr>
          <p:cNvSpPr txBox="1"/>
          <p:nvPr/>
        </p:nvSpPr>
        <p:spPr>
          <a:xfrm>
            <a:off x="107502" y="797758"/>
            <a:ext cx="11562597" cy="2585323"/>
          </a:xfrm>
          <a:prstGeom prst="rect">
            <a:avLst/>
          </a:prstGeom>
          <a:noFill/>
        </p:spPr>
        <p:txBody>
          <a:bodyPr wrap="square">
            <a:spAutoFit/>
          </a:bodyPr>
          <a:lstStyle/>
          <a:p>
            <a:r>
              <a:rPr lang="en-US" dirty="0"/>
              <a:t>The short answer? Yes! </a:t>
            </a:r>
          </a:p>
          <a:p>
            <a:endParaRPr lang="en-US" dirty="0"/>
          </a:p>
          <a:p>
            <a:r>
              <a:rPr lang="en-US" dirty="0"/>
              <a:t>RPA is still a useful automation tool. It deploys software robots to perform front and back-office tasks. Of course, a lot of enterprises are taking RPA to the next level and finding new ways to achieve total digital transformation.</a:t>
            </a:r>
          </a:p>
          <a:p>
            <a:endParaRPr lang="en-US" dirty="0"/>
          </a:p>
          <a:p>
            <a:r>
              <a:rPr lang="en-US" dirty="0"/>
              <a:t>RPA is well-suited for handling a lot of repetitive tasks like you’d see in administration. But by sweeping RPA together with AI and making it more accessible to citizen developers, businesses will get a lot more out of it – and that’s what we’re seeing in future automation trends. </a:t>
            </a:r>
          </a:p>
        </p:txBody>
      </p:sp>
    </p:spTree>
    <p:extLst>
      <p:ext uri="{BB962C8B-B14F-4D97-AF65-F5344CB8AC3E}">
        <p14:creationId xmlns:p14="http://schemas.microsoft.com/office/powerpoint/2010/main" val="3654931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D22EAD-C679-4B4A-B938-B989FC184251}"/>
              </a:ext>
            </a:extLst>
          </p:cNvPr>
          <p:cNvSpPr txBox="1"/>
          <p:nvPr/>
        </p:nvSpPr>
        <p:spPr>
          <a:xfrm>
            <a:off x="107503" y="98794"/>
            <a:ext cx="11562597" cy="523220"/>
          </a:xfrm>
          <a:prstGeom prst="rect">
            <a:avLst/>
          </a:prstGeom>
          <a:solidFill>
            <a:schemeClr val="accent1"/>
          </a:solidFill>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Will generative AI replace intelligent process automation?</a:t>
            </a:r>
          </a:p>
        </p:txBody>
      </p:sp>
      <p:sp>
        <p:nvSpPr>
          <p:cNvPr id="6" name="TextBox 5">
            <a:extLst>
              <a:ext uri="{FF2B5EF4-FFF2-40B4-BE49-F238E27FC236}">
                <a16:creationId xmlns:a16="http://schemas.microsoft.com/office/drawing/2014/main" id="{18898FBE-FE87-2B6B-8A64-5EC94883115E}"/>
              </a:ext>
            </a:extLst>
          </p:cNvPr>
          <p:cNvSpPr txBox="1"/>
          <p:nvPr/>
        </p:nvSpPr>
        <p:spPr>
          <a:xfrm>
            <a:off x="107502" y="797758"/>
            <a:ext cx="11562597" cy="3416320"/>
          </a:xfrm>
          <a:prstGeom prst="rect">
            <a:avLst/>
          </a:prstGeom>
          <a:noFill/>
        </p:spPr>
        <p:txBody>
          <a:bodyPr wrap="square">
            <a:spAutoFit/>
          </a:bodyPr>
          <a:lstStyle/>
          <a:p>
            <a:pPr algn="l"/>
            <a:r>
              <a:rPr lang="en-US" b="0" i="0" dirty="0">
                <a:solidFill>
                  <a:srgbClr val="111111"/>
                </a:solidFill>
                <a:effectLst/>
                <a:latin typeface="-apple-system"/>
              </a:rPr>
              <a:t>Generative AI (Gen AI) and Intelligent Automation (IA) are indeed complementary technologies. Gen AI excels at generating insights and creating content, while IA focuses on executing tasks, managing workflows, and orchestrating resources based on those insights.</a:t>
            </a:r>
          </a:p>
          <a:p>
            <a:pPr algn="l"/>
            <a:endParaRPr lang="en-US" b="0" i="0" dirty="0">
              <a:solidFill>
                <a:srgbClr val="111111"/>
              </a:solidFill>
              <a:effectLst/>
              <a:latin typeface="-apple-system"/>
            </a:endParaRPr>
          </a:p>
          <a:p>
            <a:pPr algn="l"/>
            <a:r>
              <a:rPr lang="en-US" b="0" i="0" dirty="0">
                <a:solidFill>
                  <a:srgbClr val="111111"/>
                </a:solidFill>
                <a:effectLst/>
                <a:latin typeface="-apple-system"/>
              </a:rPr>
              <a:t>To put it simply:</a:t>
            </a:r>
          </a:p>
          <a:p>
            <a:pPr algn="l"/>
            <a:endParaRPr lang="en-US" b="0"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Gen AI</a:t>
            </a:r>
            <a:r>
              <a:rPr lang="en-US" b="0" i="0" dirty="0">
                <a:solidFill>
                  <a:srgbClr val="111111"/>
                </a:solidFill>
                <a:effectLst/>
                <a:latin typeface="-apple-system"/>
              </a:rPr>
              <a:t>: Generates actionable insights and creates original content.</a:t>
            </a:r>
          </a:p>
          <a:p>
            <a:pPr algn="l">
              <a:buFont typeface="Arial" panose="020B0604020202020204" pitchFamily="34" charset="0"/>
              <a:buChar char="•"/>
            </a:pPr>
            <a:r>
              <a:rPr lang="en-US" b="1" i="0" dirty="0">
                <a:solidFill>
                  <a:srgbClr val="111111"/>
                </a:solidFill>
                <a:effectLst/>
                <a:latin typeface="-apple-system"/>
              </a:rPr>
              <a:t>IA</a:t>
            </a:r>
            <a:r>
              <a:rPr lang="en-US" b="0" i="0" dirty="0">
                <a:solidFill>
                  <a:srgbClr val="111111"/>
                </a:solidFill>
                <a:effectLst/>
                <a:latin typeface="-apple-system"/>
              </a:rPr>
              <a:t>: Executes tasks, manages workflows, and orchestrates resources based on the insights and content from Gen AI.</a:t>
            </a:r>
          </a:p>
          <a:p>
            <a:pPr algn="l">
              <a:buFont typeface="Arial" panose="020B0604020202020204" pitchFamily="34" charset="0"/>
              <a:buChar char="•"/>
            </a:pPr>
            <a:endParaRPr lang="en-US" b="0" i="0" dirty="0">
              <a:solidFill>
                <a:srgbClr val="111111"/>
              </a:solidFill>
              <a:effectLst/>
              <a:latin typeface="-apple-system"/>
            </a:endParaRPr>
          </a:p>
          <a:p>
            <a:pPr algn="l"/>
            <a:r>
              <a:rPr lang="en-US" b="0" i="0" dirty="0">
                <a:solidFill>
                  <a:srgbClr val="111111"/>
                </a:solidFill>
                <a:effectLst/>
                <a:latin typeface="-apple-system"/>
              </a:rPr>
              <a:t>Together, they form a powerful combination that enhances efficiency and effectiveness in various business processes. Are you exploring how to integrate these technologies in your organization, or are you just curious about their interplay?</a:t>
            </a:r>
          </a:p>
          <a:p>
            <a:endParaRPr lang="en-US" dirty="0"/>
          </a:p>
        </p:txBody>
      </p:sp>
    </p:spTree>
    <p:extLst>
      <p:ext uri="{BB962C8B-B14F-4D97-AF65-F5344CB8AC3E}">
        <p14:creationId xmlns:p14="http://schemas.microsoft.com/office/powerpoint/2010/main" val="2963866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D22EAD-C679-4B4A-B938-B989FC184251}"/>
              </a:ext>
            </a:extLst>
          </p:cNvPr>
          <p:cNvSpPr txBox="1"/>
          <p:nvPr/>
        </p:nvSpPr>
        <p:spPr>
          <a:xfrm>
            <a:off x="107503" y="98794"/>
            <a:ext cx="11562597" cy="523220"/>
          </a:xfrm>
          <a:prstGeom prst="rect">
            <a:avLst/>
          </a:prstGeom>
          <a:solidFill>
            <a:schemeClr val="accent1"/>
          </a:solidFill>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Will generative AI replace intelligent process automation?</a:t>
            </a:r>
          </a:p>
        </p:txBody>
      </p:sp>
      <p:sp>
        <p:nvSpPr>
          <p:cNvPr id="6" name="TextBox 5">
            <a:extLst>
              <a:ext uri="{FF2B5EF4-FFF2-40B4-BE49-F238E27FC236}">
                <a16:creationId xmlns:a16="http://schemas.microsoft.com/office/drawing/2014/main" id="{18898FBE-FE87-2B6B-8A64-5EC94883115E}"/>
              </a:ext>
            </a:extLst>
          </p:cNvPr>
          <p:cNvSpPr txBox="1"/>
          <p:nvPr/>
        </p:nvSpPr>
        <p:spPr>
          <a:xfrm>
            <a:off x="107502" y="797758"/>
            <a:ext cx="11562597" cy="3416320"/>
          </a:xfrm>
          <a:prstGeom prst="rect">
            <a:avLst/>
          </a:prstGeom>
          <a:noFill/>
        </p:spPr>
        <p:txBody>
          <a:bodyPr wrap="square">
            <a:spAutoFit/>
          </a:bodyPr>
          <a:lstStyle/>
          <a:p>
            <a:pPr algn="l"/>
            <a:r>
              <a:rPr lang="en-US" b="0" i="0" dirty="0">
                <a:solidFill>
                  <a:srgbClr val="111111"/>
                </a:solidFill>
                <a:effectLst/>
                <a:latin typeface="-apple-system"/>
              </a:rPr>
              <a:t>Generative AI (Gen AI) and Intelligent Automation (IA) are indeed complementary technologies. Gen AI excels at generating insights and creating content, while IA focuses on executing tasks, managing workflows, and orchestrating resources based on those insights.</a:t>
            </a:r>
          </a:p>
          <a:p>
            <a:pPr algn="l"/>
            <a:endParaRPr lang="en-US" b="0" i="0" dirty="0">
              <a:solidFill>
                <a:srgbClr val="111111"/>
              </a:solidFill>
              <a:effectLst/>
              <a:latin typeface="-apple-system"/>
            </a:endParaRPr>
          </a:p>
          <a:p>
            <a:pPr algn="l"/>
            <a:r>
              <a:rPr lang="en-US" b="0" i="0" dirty="0">
                <a:solidFill>
                  <a:srgbClr val="111111"/>
                </a:solidFill>
                <a:effectLst/>
                <a:latin typeface="-apple-system"/>
              </a:rPr>
              <a:t>To put it simply:</a:t>
            </a:r>
          </a:p>
          <a:p>
            <a:pPr algn="l"/>
            <a:endParaRPr lang="en-US" b="0"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Gen AI</a:t>
            </a:r>
            <a:r>
              <a:rPr lang="en-US" b="0" i="0" dirty="0">
                <a:solidFill>
                  <a:srgbClr val="111111"/>
                </a:solidFill>
                <a:effectLst/>
                <a:latin typeface="-apple-system"/>
              </a:rPr>
              <a:t>: Generates actionable insights and creates original content.</a:t>
            </a:r>
          </a:p>
          <a:p>
            <a:pPr algn="l">
              <a:buFont typeface="Arial" panose="020B0604020202020204" pitchFamily="34" charset="0"/>
              <a:buChar char="•"/>
            </a:pPr>
            <a:r>
              <a:rPr lang="en-US" b="1" i="0" dirty="0">
                <a:solidFill>
                  <a:srgbClr val="111111"/>
                </a:solidFill>
                <a:effectLst/>
                <a:latin typeface="-apple-system"/>
              </a:rPr>
              <a:t>IA</a:t>
            </a:r>
            <a:r>
              <a:rPr lang="en-US" b="0" i="0" dirty="0">
                <a:solidFill>
                  <a:srgbClr val="111111"/>
                </a:solidFill>
                <a:effectLst/>
                <a:latin typeface="-apple-system"/>
              </a:rPr>
              <a:t>: Executes tasks, manages workflows, and orchestrates resources based on the insights and content from Gen AI.</a:t>
            </a:r>
          </a:p>
          <a:p>
            <a:pPr algn="l">
              <a:buFont typeface="Arial" panose="020B0604020202020204" pitchFamily="34" charset="0"/>
              <a:buChar char="•"/>
            </a:pPr>
            <a:endParaRPr lang="en-US" b="0" i="0" dirty="0">
              <a:solidFill>
                <a:srgbClr val="111111"/>
              </a:solidFill>
              <a:effectLst/>
              <a:latin typeface="-apple-system"/>
            </a:endParaRPr>
          </a:p>
          <a:p>
            <a:pPr algn="l"/>
            <a:r>
              <a:rPr lang="en-US" b="0" i="0" dirty="0">
                <a:solidFill>
                  <a:srgbClr val="111111"/>
                </a:solidFill>
                <a:effectLst/>
                <a:latin typeface="-apple-system"/>
              </a:rPr>
              <a:t>Together, they form a powerful combination that enhances efficiency and effectiveness in various business processes. Are you exploring how to integrate these technologies in your organization, or are you just curious about their interplay?</a:t>
            </a:r>
          </a:p>
          <a:p>
            <a:endParaRPr lang="en-US" dirty="0"/>
          </a:p>
        </p:txBody>
      </p:sp>
    </p:spTree>
    <p:extLst>
      <p:ext uri="{BB962C8B-B14F-4D97-AF65-F5344CB8AC3E}">
        <p14:creationId xmlns:p14="http://schemas.microsoft.com/office/powerpoint/2010/main" val="111321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CB2C99-877F-44E1-887D-74CD57C9C2FC}"/>
              </a:ext>
            </a:extLst>
          </p:cNvPr>
          <p:cNvSpPr txBox="1"/>
          <p:nvPr/>
        </p:nvSpPr>
        <p:spPr>
          <a:xfrm>
            <a:off x="392357" y="1385172"/>
            <a:ext cx="11257844" cy="3631763"/>
          </a:xfrm>
          <a:prstGeom prst="rect">
            <a:avLst/>
          </a:prstGeom>
          <a:noFill/>
        </p:spPr>
        <p:txBody>
          <a:bodyPr wrap="square">
            <a:spAutoFit/>
          </a:bodyPr>
          <a:lstStyle/>
          <a:p>
            <a:pPr algn="l"/>
            <a:r>
              <a:rPr lang="en-US" sz="1200" b="0" i="0" dirty="0">
                <a:solidFill>
                  <a:schemeClr val="accent1"/>
                </a:solidFill>
                <a:effectLst/>
                <a:latin typeface="HelveticaNeue"/>
              </a:rPr>
              <a:t>End-to-end automation </a:t>
            </a:r>
            <a:r>
              <a:rPr lang="en-US" sz="1200" b="0" i="0" dirty="0">
                <a:solidFill>
                  <a:srgbClr val="3C3C3C"/>
                </a:solidFill>
                <a:effectLst/>
                <a:latin typeface="HelveticaNeue"/>
              </a:rPr>
              <a:t>is key to providing the self-service options that so many customers want. Consider how opening a new bank account online can be fully automated with the help of RPA and AI, resulting in satisfied customers and money-saving efficiencies for the bank.</a:t>
            </a:r>
          </a:p>
          <a:p>
            <a:pPr algn="l"/>
            <a:endParaRPr lang="en-US" sz="1200" b="0" i="0" dirty="0">
              <a:solidFill>
                <a:srgbClr val="3C3C3C"/>
              </a:solidFill>
              <a:effectLst/>
              <a:latin typeface="HelveticaNeue"/>
            </a:endParaRPr>
          </a:p>
          <a:p>
            <a:pPr marL="228600" indent="-228600" algn="l">
              <a:buFont typeface="+mj-lt"/>
              <a:buAutoNum type="arabicPeriod"/>
            </a:pPr>
            <a:r>
              <a:rPr lang="en-US" sz="1100" b="0" i="0" dirty="0">
                <a:solidFill>
                  <a:srgbClr val="3C3C3C"/>
                </a:solidFill>
                <a:effectLst/>
                <a:latin typeface="HelveticaNeue"/>
              </a:rPr>
              <a:t>Our customer wants to open a new bank account online. The chatbot verifies the type of account the customer wants (a business account), and provides a link to the relevant form. The filled-out form is submitted, and handed off to another robot who kicks off the process to open a new account. The robot does back-end tasks such as checking </a:t>
            </a:r>
            <a:r>
              <a:rPr lang="en-US" sz="1050" b="0" i="0" dirty="0">
                <a:solidFill>
                  <a:srgbClr val="3C3C3C"/>
                </a:solidFill>
                <a:effectLst/>
                <a:latin typeface="HelveticaNeue"/>
              </a:rPr>
              <a:t>the</a:t>
            </a:r>
            <a:r>
              <a:rPr lang="en-US" sz="1100" b="0" i="0" dirty="0">
                <a:solidFill>
                  <a:srgbClr val="3C3C3C"/>
                </a:solidFill>
                <a:effectLst/>
                <a:latin typeface="HelveticaNeue"/>
              </a:rPr>
              <a:t> customer credit score and running a </a:t>
            </a:r>
            <a:r>
              <a:rPr lang="en-US" sz="1100" b="0" i="0" dirty="0">
                <a:solidFill>
                  <a:schemeClr val="accent1"/>
                </a:solidFill>
                <a:effectLst/>
                <a:latin typeface="HelveticaNeue"/>
              </a:rPr>
              <a:t>“know your customer” </a:t>
            </a:r>
            <a:r>
              <a:rPr lang="en-US" sz="1100" b="0" i="0" dirty="0">
                <a:solidFill>
                  <a:srgbClr val="3C3C3C"/>
                </a:solidFill>
                <a:effectLst/>
                <a:latin typeface="HelveticaNeue"/>
              </a:rPr>
              <a:t>verification process on Google and social networks.</a:t>
            </a:r>
          </a:p>
          <a:p>
            <a:pPr marL="228600" indent="-228600" algn="l">
              <a:buFont typeface="+mj-lt"/>
              <a:buAutoNum type="arabicPeriod"/>
            </a:pPr>
            <a:endParaRPr lang="en-US" sz="1100" b="0" i="0" dirty="0">
              <a:solidFill>
                <a:srgbClr val="3C3C3C"/>
              </a:solidFill>
              <a:effectLst/>
              <a:latin typeface="HelveticaNeue"/>
            </a:endParaRPr>
          </a:p>
          <a:p>
            <a:pPr marL="228600" indent="-228600" algn="l">
              <a:buFont typeface="+mj-lt"/>
              <a:buAutoNum type="arabicPeriod"/>
            </a:pPr>
            <a:r>
              <a:rPr lang="en-US" sz="1100" b="0" i="0" dirty="0">
                <a:solidFill>
                  <a:srgbClr val="3C3C3C"/>
                </a:solidFill>
                <a:effectLst/>
                <a:latin typeface="HelveticaNeue"/>
              </a:rPr>
              <a:t>Next, a smart OCR robot analyzes the scanned documents the customer uploaded along with the new account form. It identifies a discrepancy in the customer name as it appears on the form and on her driver’s license. This exception is sent for human adjudication. The agent confirms that Helen Green and Helen Ann Green are indeed the same person, because their Social Security Number is identical. Based on human input, the robot learns how to respond to similar situations in the future.</a:t>
            </a:r>
          </a:p>
          <a:p>
            <a:pPr marL="228600" indent="-228600" algn="l">
              <a:buFont typeface="+mj-lt"/>
              <a:buAutoNum type="arabicPeriod"/>
            </a:pPr>
            <a:endParaRPr lang="en-US" sz="1100" b="0" i="0" dirty="0">
              <a:solidFill>
                <a:srgbClr val="3C3C3C"/>
              </a:solidFill>
              <a:effectLst/>
              <a:latin typeface="HelveticaNeue"/>
            </a:endParaRPr>
          </a:p>
          <a:p>
            <a:pPr marL="228600" indent="-228600" algn="l">
              <a:buFont typeface="+mj-lt"/>
              <a:buAutoNum type="arabicPeriod"/>
            </a:pPr>
            <a:r>
              <a:rPr lang="en-US" sz="1100" b="0" i="0" dirty="0">
                <a:solidFill>
                  <a:srgbClr val="3C3C3C"/>
                </a:solidFill>
                <a:effectLst/>
                <a:latin typeface="HelveticaNeue"/>
              </a:rPr>
              <a:t>The robot continues to validate the uploaded documents using </a:t>
            </a:r>
            <a:r>
              <a:rPr lang="en-US" sz="1100" b="0" i="0" dirty="0">
                <a:solidFill>
                  <a:schemeClr val="accent1"/>
                </a:solidFill>
                <a:effectLst/>
                <a:latin typeface="HelveticaNeue"/>
              </a:rPr>
              <a:t>text analytics and natural language processing </a:t>
            </a:r>
            <a:r>
              <a:rPr lang="en-US" sz="1100" b="0" i="0" dirty="0">
                <a:solidFill>
                  <a:srgbClr val="3C3C3C"/>
                </a:solidFill>
                <a:effectLst/>
                <a:latin typeface="HelveticaNeue"/>
              </a:rPr>
              <a:t>to interpret and categorize key data points from within the free text.</a:t>
            </a:r>
          </a:p>
          <a:p>
            <a:pPr algn="l"/>
            <a:endParaRPr lang="en-US" sz="1200" b="0" i="0" dirty="0">
              <a:solidFill>
                <a:srgbClr val="3C3C3C"/>
              </a:solidFill>
              <a:effectLst/>
              <a:latin typeface="HelveticaNeue"/>
            </a:endParaRPr>
          </a:p>
          <a:p>
            <a:pPr algn="l"/>
            <a:r>
              <a:rPr lang="en-US" sz="1200" b="0" i="0" dirty="0">
                <a:solidFill>
                  <a:srgbClr val="3C3C3C"/>
                </a:solidFill>
                <a:effectLst/>
                <a:latin typeface="HelveticaNeue"/>
              </a:rPr>
              <a:t>Once all data is in order, the robot executes the set of tasks required to set up the new business account, interfacing with the bank’s various back end systems. If the customer’s data meets bank requirements, the robot automatically sends an email to the customer with a warm welcome message, account information, and access credentials.</a:t>
            </a:r>
          </a:p>
          <a:p>
            <a:pPr algn="l"/>
            <a:endParaRPr lang="en-US" sz="1200" b="0" i="0" dirty="0">
              <a:solidFill>
                <a:srgbClr val="3C3C3C"/>
              </a:solidFill>
              <a:effectLst/>
              <a:latin typeface="HelveticaNeue"/>
            </a:endParaRPr>
          </a:p>
          <a:p>
            <a:pPr algn="l"/>
            <a:endParaRPr lang="en-US" sz="1200" dirty="0">
              <a:solidFill>
                <a:srgbClr val="3C3C3C"/>
              </a:solidFill>
              <a:latin typeface="HelveticaNeue"/>
            </a:endParaRPr>
          </a:p>
          <a:p>
            <a:pPr algn="l"/>
            <a:r>
              <a:rPr lang="en-US" sz="1200" b="0" i="0" dirty="0">
                <a:solidFill>
                  <a:srgbClr val="3C3C3C"/>
                </a:solidFill>
                <a:effectLst/>
                <a:latin typeface="HelveticaNeue"/>
              </a:rPr>
              <a:t>Finally, the robot reports back to the robotic control room with mission accomplished.</a:t>
            </a:r>
          </a:p>
        </p:txBody>
      </p:sp>
      <p:sp>
        <p:nvSpPr>
          <p:cNvPr id="5" name="TextBox 4">
            <a:extLst>
              <a:ext uri="{FF2B5EF4-FFF2-40B4-BE49-F238E27FC236}">
                <a16:creationId xmlns:a16="http://schemas.microsoft.com/office/drawing/2014/main" id="{2926ACA6-4C7B-4810-9066-55AE3BA69F1A}"/>
              </a:ext>
            </a:extLst>
          </p:cNvPr>
          <p:cNvSpPr txBox="1"/>
          <p:nvPr/>
        </p:nvSpPr>
        <p:spPr>
          <a:xfrm>
            <a:off x="292598" y="305629"/>
            <a:ext cx="11692255" cy="523220"/>
          </a:xfrm>
          <a:prstGeom prst="rect">
            <a:avLst/>
          </a:prstGeom>
          <a:solidFill>
            <a:schemeClr val="accent1"/>
          </a:solidFill>
        </p:spPr>
        <p:txBody>
          <a:bodyPr wrap="square" rtlCol="0">
            <a:spAutoFit/>
          </a:bodyPr>
          <a:lstStyle/>
          <a:p>
            <a:r>
              <a:rPr lang="en-US" sz="2800" b="0" i="0" dirty="0">
                <a:solidFill>
                  <a:schemeClr val="bg1"/>
                </a:solidFill>
                <a:effectLst/>
                <a:latin typeface="+mj-lt"/>
              </a:rPr>
              <a:t>AI + RPA: Enabling End-to-End Automation(Use Case Example)</a:t>
            </a:r>
          </a:p>
        </p:txBody>
      </p:sp>
    </p:spTree>
    <p:extLst>
      <p:ext uri="{BB962C8B-B14F-4D97-AF65-F5344CB8AC3E}">
        <p14:creationId xmlns:p14="http://schemas.microsoft.com/office/powerpoint/2010/main" val="1359851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6988AC-1B5E-418F-BD46-40D6A48A894D}"/>
              </a:ext>
            </a:extLst>
          </p:cNvPr>
          <p:cNvSpPr txBox="1"/>
          <p:nvPr/>
        </p:nvSpPr>
        <p:spPr>
          <a:xfrm>
            <a:off x="224161" y="311587"/>
            <a:ext cx="11574262" cy="523220"/>
          </a:xfrm>
          <a:prstGeom prst="rect">
            <a:avLst/>
          </a:prstGeom>
          <a:solidFill>
            <a:schemeClr val="accent1"/>
          </a:solidFill>
        </p:spPr>
        <p:txBody>
          <a:bodyPr wrap="square">
            <a:spAutoFit/>
          </a:bodyPr>
          <a:lstStyle/>
          <a:p>
            <a:r>
              <a:rPr lang="en-US" sz="2800" b="1" i="0" dirty="0">
                <a:solidFill>
                  <a:schemeClr val="bg1"/>
                </a:solidFill>
                <a:effectLst/>
                <a:latin typeface="Verdana" panose="020B0604030504040204" pitchFamily="34" charset="0"/>
                <a:ea typeface="Verdana" panose="020B0604030504040204" pitchFamily="34" charset="0"/>
              </a:rPr>
              <a:t>UiPath Set Up</a:t>
            </a:r>
          </a:p>
        </p:txBody>
      </p:sp>
      <p:sp>
        <p:nvSpPr>
          <p:cNvPr id="4" name="TextBox 3">
            <a:extLst>
              <a:ext uri="{FF2B5EF4-FFF2-40B4-BE49-F238E27FC236}">
                <a16:creationId xmlns:a16="http://schemas.microsoft.com/office/drawing/2014/main" id="{FA057FED-8461-4A3B-A175-F28CB73F5543}"/>
              </a:ext>
            </a:extLst>
          </p:cNvPr>
          <p:cNvSpPr txBox="1"/>
          <p:nvPr/>
        </p:nvSpPr>
        <p:spPr>
          <a:xfrm>
            <a:off x="577048" y="5140171"/>
            <a:ext cx="8604279" cy="923330"/>
          </a:xfrm>
          <a:prstGeom prst="rect">
            <a:avLst/>
          </a:prstGeom>
          <a:noFill/>
        </p:spPr>
        <p:txBody>
          <a:bodyPr wrap="square" rtlCol="0">
            <a:spAutoFit/>
          </a:bodyPr>
          <a:lstStyle/>
          <a:p>
            <a:r>
              <a:rPr lang="en-US" dirty="0">
                <a:hlinkClick r:id="rId3"/>
              </a:rPr>
              <a:t>References -</a:t>
            </a:r>
          </a:p>
          <a:p>
            <a:endParaRPr lang="en-US" dirty="0">
              <a:hlinkClick r:id="rId3"/>
            </a:endParaRPr>
          </a:p>
          <a:p>
            <a:pPr marL="285750" indent="-285750">
              <a:buFont typeface="Arial" panose="020B0604020202020204" pitchFamily="34" charset="0"/>
              <a:buChar char="•"/>
            </a:pPr>
            <a:r>
              <a:rPr lang="en-US" dirty="0">
                <a:hlinkClick r:id="rId3"/>
              </a:rPr>
              <a:t>https://docs.uipath.com/installation-and-upgrade/docs/studio-install-studio</a:t>
            </a:r>
            <a:r>
              <a:rPr lang="en-US" dirty="0"/>
              <a:t> </a:t>
            </a:r>
          </a:p>
        </p:txBody>
      </p:sp>
      <p:sp>
        <p:nvSpPr>
          <p:cNvPr id="2" name="TextBox 1">
            <a:extLst>
              <a:ext uri="{FF2B5EF4-FFF2-40B4-BE49-F238E27FC236}">
                <a16:creationId xmlns:a16="http://schemas.microsoft.com/office/drawing/2014/main" id="{AFE85B28-0AFE-4CA3-B443-436AAC3C173D}"/>
              </a:ext>
            </a:extLst>
          </p:cNvPr>
          <p:cNvSpPr txBox="1"/>
          <p:nvPr/>
        </p:nvSpPr>
        <p:spPr>
          <a:xfrm>
            <a:off x="435006" y="1837678"/>
            <a:ext cx="11141476" cy="1077218"/>
          </a:xfrm>
          <a:prstGeom prst="rect">
            <a:avLst/>
          </a:prstGeom>
          <a:noFill/>
        </p:spPr>
        <p:txBody>
          <a:bodyPr wrap="square" rtlCol="0">
            <a:spAutoFit/>
          </a:bodyPr>
          <a:lstStyle/>
          <a:p>
            <a:pPr algn="ctr"/>
            <a:r>
              <a:rPr lang="en-US" sz="3200" dirty="0">
                <a:latin typeface="Verdana" panose="020B0604030504040204" pitchFamily="34" charset="0"/>
                <a:ea typeface="Verdana" panose="020B0604030504040204" pitchFamily="34" charset="0"/>
              </a:rPr>
              <a:t>Hands On Session</a:t>
            </a:r>
          </a:p>
          <a:p>
            <a:pPr algn="ctr"/>
            <a:r>
              <a:rPr lang="en-US" sz="3200" dirty="0">
                <a:latin typeface="Verdana" panose="020B0604030504040204" pitchFamily="34" charset="0"/>
                <a:ea typeface="Verdana" panose="020B0604030504040204" pitchFamily="34" charset="0"/>
              </a:rPr>
              <a:t>Trainer Will help to install UiPath Community Edition </a:t>
            </a:r>
          </a:p>
        </p:txBody>
      </p:sp>
    </p:spTree>
    <p:extLst>
      <p:ext uri="{BB962C8B-B14F-4D97-AF65-F5344CB8AC3E}">
        <p14:creationId xmlns:p14="http://schemas.microsoft.com/office/powerpoint/2010/main" val="4129540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6FB32-0644-43D1-B2CA-1CC055CD229C}"/>
              </a:ext>
            </a:extLst>
          </p:cNvPr>
          <p:cNvSpPr>
            <a:spLocks noGrp="1"/>
          </p:cNvSpPr>
          <p:nvPr>
            <p:ph type="title"/>
          </p:nvPr>
        </p:nvSpPr>
        <p:spPr/>
        <p:txBody>
          <a:bodyPr/>
          <a:lstStyle/>
          <a:p>
            <a:r>
              <a:rPr lang="en-US" dirty="0"/>
              <a:t>Learning </a:t>
            </a:r>
            <a:br>
              <a:rPr lang="en-US" dirty="0"/>
            </a:br>
            <a:r>
              <a:rPr lang="en-US" dirty="0">
                <a:latin typeface="Verdana" panose="020B0604030504040204" pitchFamily="34" charset="0"/>
                <a:ea typeface="Verdana" panose="020B0604030504040204" pitchFamily="34" charset="0"/>
              </a:rPr>
              <a:t>Objectives</a:t>
            </a:r>
          </a:p>
        </p:txBody>
      </p:sp>
      <p:sp>
        <p:nvSpPr>
          <p:cNvPr id="3" name="Content Placeholder 2">
            <a:extLst>
              <a:ext uri="{FF2B5EF4-FFF2-40B4-BE49-F238E27FC236}">
                <a16:creationId xmlns:a16="http://schemas.microsoft.com/office/drawing/2014/main" id="{4B005414-EE2B-4419-A3EF-0F42EF43B60F}"/>
              </a:ext>
            </a:extLst>
          </p:cNvPr>
          <p:cNvSpPr>
            <a:spLocks noGrp="1"/>
          </p:cNvSpPr>
          <p:nvPr>
            <p:ph idx="1"/>
          </p:nvPr>
        </p:nvSpPr>
        <p:spPr/>
        <p:txBody>
          <a:bodyPr/>
          <a:lstStyle/>
          <a:p>
            <a:r>
              <a:rPr lang="en-US" sz="1800" b="0" i="0" u="none" strike="noStrike" dirty="0">
                <a:solidFill>
                  <a:srgbClr val="000000"/>
                </a:solidFill>
                <a:effectLst/>
                <a:latin typeface="Calibri" panose="020F0502020204030204" pitchFamily="34" charset="0"/>
              </a:rPr>
              <a:t>Basic knowledge of RPA</a:t>
            </a:r>
            <a:endParaRPr lang="en-US" dirty="0">
              <a:solidFill>
                <a:srgbClr val="000000"/>
              </a:solidFill>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Market Leading RPA Tools.</a:t>
            </a:r>
            <a:endParaRPr lang="en-US" dirty="0">
              <a:solidFill>
                <a:srgbClr val="000000"/>
              </a:solidFill>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RPA Tools (UiPath, AA and Blue Prism) overview</a:t>
            </a:r>
            <a:endParaRPr lang="en-US" dirty="0">
              <a:solidFill>
                <a:srgbClr val="000000"/>
              </a:solidFill>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Automation Developers Roles &amp; Career Path</a:t>
            </a:r>
            <a:endParaRPr lang="en-US" dirty="0">
              <a:solidFill>
                <a:srgbClr val="000000"/>
              </a:solidFill>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Trends &amp; Future -Risks &amp; Challenges</a:t>
            </a:r>
          </a:p>
          <a:p>
            <a:r>
              <a:rPr lang="en-US" dirty="0">
                <a:solidFill>
                  <a:srgbClr val="000000"/>
                </a:solidFill>
                <a:latin typeface="Calibri" panose="020F0502020204030204" pitchFamily="34" charset="0"/>
              </a:rPr>
              <a:t>Set Up Your Machine for Learning…</a:t>
            </a:r>
            <a:br>
              <a:rPr lang="en-US" sz="1800" b="0" i="0" u="none" strike="noStrike" dirty="0">
                <a:solidFill>
                  <a:srgbClr val="000000"/>
                </a:solidFill>
                <a:effectLst/>
                <a:latin typeface="Calibri" panose="020F0502020204030204" pitchFamily="34" charset="0"/>
              </a:rPr>
            </a:br>
            <a:br>
              <a:rPr lang="en-US" sz="1800" b="0" i="0" u="none" strike="noStrike" dirty="0">
                <a:solidFill>
                  <a:srgbClr val="000000"/>
                </a:solidFill>
                <a:effectLst/>
                <a:latin typeface="Calibri" panose="020F0502020204030204" pitchFamily="34" charset="0"/>
              </a:rPr>
            </a:br>
            <a:endParaRPr lang="en-US" dirty="0"/>
          </a:p>
        </p:txBody>
      </p:sp>
    </p:spTree>
    <p:extLst>
      <p:ext uri="{BB962C8B-B14F-4D97-AF65-F5344CB8AC3E}">
        <p14:creationId xmlns:p14="http://schemas.microsoft.com/office/powerpoint/2010/main" val="3589925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9F2BA9E-11D5-4C0D-955B-1B21F0F75E45}"/>
              </a:ext>
            </a:extLst>
          </p:cNvPr>
          <p:cNvSpPr txBox="1"/>
          <p:nvPr/>
        </p:nvSpPr>
        <p:spPr>
          <a:xfrm>
            <a:off x="292598" y="305629"/>
            <a:ext cx="11692255" cy="523220"/>
          </a:xfrm>
          <a:prstGeom prst="rect">
            <a:avLst/>
          </a:prstGeom>
          <a:solidFill>
            <a:schemeClr val="accent1"/>
          </a:solidFill>
        </p:spPr>
        <p:txBody>
          <a:bodyPr wrap="square" rtlCol="0">
            <a:spAutoFit/>
          </a:bodyPr>
          <a:lstStyle/>
          <a:p>
            <a:r>
              <a:rPr lang="en-US" sz="2800" b="1" i="0" dirty="0">
                <a:solidFill>
                  <a:schemeClr val="bg1"/>
                </a:solidFill>
                <a:effectLst/>
                <a:latin typeface="verdana" panose="020B0604030504040204" pitchFamily="34" charset="0"/>
              </a:rPr>
              <a:t>Robotic Process Automation (RPA)</a:t>
            </a:r>
            <a:endParaRPr lang="en-US" sz="2800" dirty="0">
              <a:solidFill>
                <a:schemeClr val="bg1"/>
              </a:solidFill>
            </a:endParaRPr>
          </a:p>
        </p:txBody>
      </p:sp>
      <p:sp>
        <p:nvSpPr>
          <p:cNvPr id="8" name="TextBox 7">
            <a:extLst>
              <a:ext uri="{FF2B5EF4-FFF2-40B4-BE49-F238E27FC236}">
                <a16:creationId xmlns:a16="http://schemas.microsoft.com/office/drawing/2014/main" id="{BA1E738D-CFBB-4EAC-AFBB-D94C30751640}"/>
              </a:ext>
            </a:extLst>
          </p:cNvPr>
          <p:cNvSpPr txBox="1"/>
          <p:nvPr/>
        </p:nvSpPr>
        <p:spPr>
          <a:xfrm>
            <a:off x="292598" y="1262418"/>
            <a:ext cx="5216138" cy="3693319"/>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Robotic Process Automation is the technology that </a:t>
            </a:r>
            <a:r>
              <a:rPr lang="en-US" b="1" dirty="0">
                <a:solidFill>
                  <a:schemeClr val="accent1">
                    <a:lumMod val="75000"/>
                  </a:schemeClr>
                </a:solidFill>
                <a:latin typeface="Verdana" panose="020B0604030504040204" pitchFamily="34" charset="0"/>
                <a:ea typeface="Verdana" panose="020B0604030504040204" pitchFamily="34" charset="0"/>
              </a:rPr>
              <a:t>allows anyone </a:t>
            </a:r>
            <a:r>
              <a:rPr lang="en-US" dirty="0">
                <a:latin typeface="Verdana" panose="020B0604030504040204" pitchFamily="34" charset="0"/>
                <a:ea typeface="Verdana" panose="020B0604030504040204" pitchFamily="34" charset="0"/>
              </a:rPr>
              <a:t>today to configure computer software Robot, or a “robot” to mimic the </a:t>
            </a:r>
            <a:r>
              <a:rPr lang="en-US" b="1" dirty="0">
                <a:solidFill>
                  <a:schemeClr val="accent1">
                    <a:lumMod val="75000"/>
                  </a:schemeClr>
                </a:solidFill>
                <a:latin typeface="Verdana" panose="020B0604030504040204" pitchFamily="34" charset="0"/>
                <a:ea typeface="Verdana" panose="020B0604030504040204" pitchFamily="34" charset="0"/>
              </a:rPr>
              <a:t>actions of a human </a:t>
            </a:r>
            <a:r>
              <a:rPr lang="en-US" dirty="0">
                <a:latin typeface="Verdana" panose="020B0604030504040204" pitchFamily="34" charset="0"/>
                <a:ea typeface="Verdana" panose="020B0604030504040204" pitchFamily="34" charset="0"/>
              </a:rPr>
              <a:t>interacting within digital systems to execute a business process. </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RPA robots utilize the </a:t>
            </a:r>
            <a:r>
              <a:rPr lang="en-US" b="1" dirty="0">
                <a:solidFill>
                  <a:schemeClr val="accent1">
                    <a:lumMod val="75000"/>
                  </a:schemeClr>
                </a:solidFill>
                <a:latin typeface="Verdana" panose="020B0604030504040204" pitchFamily="34" charset="0"/>
                <a:ea typeface="Verdana" panose="020B0604030504040204" pitchFamily="34" charset="0"/>
              </a:rPr>
              <a:t>user interface</a:t>
            </a:r>
            <a:r>
              <a:rPr lang="en-US" dirty="0">
                <a:solidFill>
                  <a:schemeClr val="accent1">
                    <a:lumMod val="75000"/>
                  </a:schemeClr>
                </a:solidFill>
                <a:latin typeface="Verdana" panose="020B0604030504040204" pitchFamily="34" charset="0"/>
                <a:ea typeface="Verdana" panose="020B0604030504040204" pitchFamily="34" charset="0"/>
              </a:rPr>
              <a:t> </a:t>
            </a:r>
            <a:r>
              <a:rPr lang="en-US" dirty="0">
                <a:latin typeface="Verdana" panose="020B0604030504040204" pitchFamily="34" charset="0"/>
                <a:ea typeface="Verdana" panose="020B0604030504040204" pitchFamily="34" charset="0"/>
              </a:rPr>
              <a:t>to capture data and manipulate applications just like humans do. They interpret, trigger responses and communicate with other systems in order to perform on a vast variety of repetitive tasks. </a:t>
            </a:r>
          </a:p>
        </p:txBody>
      </p:sp>
      <p:pic>
        <p:nvPicPr>
          <p:cNvPr id="10" name="Picture 9">
            <a:extLst>
              <a:ext uri="{FF2B5EF4-FFF2-40B4-BE49-F238E27FC236}">
                <a16:creationId xmlns:a16="http://schemas.microsoft.com/office/drawing/2014/main" id="{98511E8F-621D-4A5F-8861-29B0D125D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6717" y="1484784"/>
            <a:ext cx="4572000" cy="3050348"/>
          </a:xfrm>
          <a:prstGeom prst="rect">
            <a:avLst/>
          </a:prstGeom>
          <a:ln>
            <a:noFill/>
          </a:ln>
          <a:effectLst>
            <a:softEdge rad="112500"/>
          </a:effectLst>
        </p:spPr>
      </p:pic>
      <p:sp>
        <p:nvSpPr>
          <p:cNvPr id="12" name="TextBox 11">
            <a:extLst>
              <a:ext uri="{FF2B5EF4-FFF2-40B4-BE49-F238E27FC236}">
                <a16:creationId xmlns:a16="http://schemas.microsoft.com/office/drawing/2014/main" id="{15582D8B-54AB-4953-AE1B-974CE83B5F7C}"/>
              </a:ext>
            </a:extLst>
          </p:cNvPr>
          <p:cNvSpPr txBox="1"/>
          <p:nvPr/>
        </p:nvSpPr>
        <p:spPr>
          <a:xfrm>
            <a:off x="399496" y="5296105"/>
            <a:ext cx="10111665" cy="523220"/>
          </a:xfrm>
          <a:prstGeom prst="rect">
            <a:avLst/>
          </a:prstGeom>
          <a:noFill/>
        </p:spPr>
        <p:txBody>
          <a:bodyPr wrap="square">
            <a:spAutoFit/>
          </a:bodyPr>
          <a:lstStyle/>
          <a:p>
            <a:r>
              <a:rPr lang="en-US" sz="1400" i="1" dirty="0">
                <a:solidFill>
                  <a:srgbClr val="002060"/>
                </a:solidFill>
              </a:rPr>
              <a:t>A third of organizations (33%) are currently using RPA primarily to improve the quality of their processes. This is followed by reducing operating costs and accelerating processes (24% and 23% respectively).</a:t>
            </a:r>
          </a:p>
        </p:txBody>
      </p:sp>
    </p:spTree>
    <p:extLst>
      <p:ext uri="{BB962C8B-B14F-4D97-AF65-F5344CB8AC3E}">
        <p14:creationId xmlns:p14="http://schemas.microsoft.com/office/powerpoint/2010/main" val="76482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BD566B-0D1B-43B4-9E1C-76674E1A68F0}"/>
              </a:ext>
            </a:extLst>
          </p:cNvPr>
          <p:cNvSpPr txBox="1"/>
          <p:nvPr/>
        </p:nvSpPr>
        <p:spPr>
          <a:xfrm>
            <a:off x="224161" y="311587"/>
            <a:ext cx="11574262" cy="523220"/>
          </a:xfrm>
          <a:prstGeom prst="rect">
            <a:avLst/>
          </a:prstGeom>
          <a:solidFill>
            <a:schemeClr val="accent1"/>
          </a:solidFill>
        </p:spPr>
        <p:txBody>
          <a:bodyPr wrap="square">
            <a:spAutoFit/>
          </a:bodyPr>
          <a:lstStyle/>
          <a:p>
            <a:r>
              <a:rPr lang="en-US" sz="2800" b="1" i="0" dirty="0">
                <a:solidFill>
                  <a:schemeClr val="bg1"/>
                </a:solidFill>
                <a:effectLst/>
                <a:latin typeface="Verdana" panose="020B0604030504040204" pitchFamily="34" charset="0"/>
                <a:ea typeface="Verdana" panose="020B0604030504040204" pitchFamily="34" charset="0"/>
              </a:rPr>
              <a:t>How does Robotic Process Automation work?</a:t>
            </a:r>
          </a:p>
        </p:txBody>
      </p:sp>
      <p:sp>
        <p:nvSpPr>
          <p:cNvPr id="8" name="TextBox 7">
            <a:extLst>
              <a:ext uri="{FF2B5EF4-FFF2-40B4-BE49-F238E27FC236}">
                <a16:creationId xmlns:a16="http://schemas.microsoft.com/office/drawing/2014/main" id="{8FF55939-B527-423F-A2D5-4C11504CA1EA}"/>
              </a:ext>
            </a:extLst>
          </p:cNvPr>
          <p:cNvSpPr txBox="1"/>
          <p:nvPr/>
        </p:nvSpPr>
        <p:spPr>
          <a:xfrm>
            <a:off x="469394" y="1441587"/>
            <a:ext cx="4919352" cy="4770537"/>
          </a:xfrm>
          <a:prstGeom prst="rect">
            <a:avLst/>
          </a:prstGeom>
          <a:noFill/>
        </p:spPr>
        <p:txBody>
          <a:bodyPr wrap="square" rtlCol="0">
            <a:spAutoFit/>
          </a:bodyPr>
          <a:lstStyle/>
          <a:p>
            <a:pPr marL="285750" indent="-285750">
              <a:buFont typeface="Arial" panose="020B0604020202020204" pitchFamily="34" charset="0"/>
              <a:buChar char="•"/>
            </a:pPr>
            <a:r>
              <a:rPr lang="en-US" sz="2000" i="0" dirty="0">
                <a:solidFill>
                  <a:srgbClr val="131D40"/>
                </a:solidFill>
                <a:effectLst/>
                <a:ea typeface="Verdana" panose="020B0604030504040204" pitchFamily="34" charset="0"/>
              </a:rPr>
              <a:t>RPA robots are capable of </a:t>
            </a:r>
            <a:r>
              <a:rPr lang="en-US" sz="2000" b="1" i="0" dirty="0">
                <a:solidFill>
                  <a:srgbClr val="131D40"/>
                </a:solidFill>
                <a:effectLst/>
                <a:ea typeface="Verdana" panose="020B0604030504040204" pitchFamily="34" charset="0"/>
              </a:rPr>
              <a:t>mimicking</a:t>
            </a:r>
            <a:r>
              <a:rPr lang="en-US" sz="2000" i="0" dirty="0">
                <a:solidFill>
                  <a:srgbClr val="131D40"/>
                </a:solidFill>
                <a:effectLst/>
                <a:ea typeface="Verdana" panose="020B0604030504040204" pitchFamily="34" charset="0"/>
              </a:rPr>
              <a:t> many–if not all–human user actions. </a:t>
            </a:r>
          </a:p>
          <a:p>
            <a:pPr marL="285750" indent="-285750">
              <a:buFont typeface="Arial" panose="020B0604020202020204" pitchFamily="34" charset="0"/>
              <a:buChar char="•"/>
            </a:pPr>
            <a:r>
              <a:rPr lang="en-US" sz="2000" i="0" dirty="0">
                <a:solidFill>
                  <a:srgbClr val="131D40"/>
                </a:solidFill>
                <a:effectLst/>
                <a:ea typeface="Verdana" panose="020B0604030504040204" pitchFamily="34" charset="0"/>
              </a:rPr>
              <a:t>It allow you log into applications, move files and folders, copy and paste data, fill in forms, </a:t>
            </a:r>
            <a:r>
              <a:rPr lang="en-US" sz="2000" b="1" i="0" dirty="0">
                <a:solidFill>
                  <a:srgbClr val="131D40"/>
                </a:solidFill>
                <a:effectLst/>
                <a:ea typeface="Verdana" panose="020B0604030504040204" pitchFamily="34" charset="0"/>
              </a:rPr>
              <a:t>extract structured and semi-structured </a:t>
            </a:r>
            <a:r>
              <a:rPr lang="en-US" sz="2000" i="0" dirty="0">
                <a:solidFill>
                  <a:srgbClr val="131D40"/>
                </a:solidFill>
                <a:effectLst/>
                <a:ea typeface="Verdana" panose="020B0604030504040204" pitchFamily="34" charset="0"/>
              </a:rPr>
              <a:t>data from documents, scrape browsers, and more.</a:t>
            </a:r>
          </a:p>
          <a:p>
            <a:pPr marL="285750" indent="-285750">
              <a:buFont typeface="Arial" panose="020B0604020202020204" pitchFamily="34" charset="0"/>
              <a:buChar char="•"/>
            </a:pPr>
            <a:r>
              <a:rPr lang="en-US" sz="2000" i="0" dirty="0">
                <a:solidFill>
                  <a:srgbClr val="131D40"/>
                </a:solidFill>
                <a:effectLst/>
                <a:ea typeface="Verdana" panose="020B0604030504040204" pitchFamily="34" charset="0"/>
              </a:rPr>
              <a:t>RPA is also </a:t>
            </a:r>
            <a:r>
              <a:rPr lang="en-US" sz="2000" b="1" i="0" dirty="0">
                <a:solidFill>
                  <a:srgbClr val="131D40"/>
                </a:solidFill>
                <a:effectLst/>
                <a:ea typeface="Verdana" panose="020B0604030504040204" pitchFamily="34" charset="0"/>
              </a:rPr>
              <a:t>non-intrusive</a:t>
            </a:r>
            <a:r>
              <a:rPr lang="en-US" sz="2000" i="0" dirty="0">
                <a:solidFill>
                  <a:srgbClr val="131D40"/>
                </a:solidFill>
                <a:effectLst/>
                <a:ea typeface="Verdana" panose="020B0604030504040204" pitchFamily="34" charset="0"/>
              </a:rPr>
              <a:t> in nature and leverages the existing infrastructure without causing disruption to underlying systems</a:t>
            </a:r>
          </a:p>
          <a:p>
            <a:pPr marL="285750" indent="-285750">
              <a:buFont typeface="Arial" panose="020B0604020202020204" pitchFamily="34" charset="0"/>
              <a:buChar char="•"/>
            </a:pPr>
            <a:r>
              <a:rPr lang="en-US" sz="2000" dirty="0">
                <a:solidFill>
                  <a:srgbClr val="131D40"/>
                </a:solidFill>
                <a:ea typeface="Verdana" panose="020B0604030504040204" pitchFamily="34" charset="0"/>
              </a:rPr>
              <a:t>Works with Legacy System such as Mainframe etc.</a:t>
            </a:r>
            <a:endParaRPr lang="en-US" sz="2000" i="0" dirty="0">
              <a:solidFill>
                <a:srgbClr val="131D40"/>
              </a:solidFill>
              <a:effectLst/>
              <a:ea typeface="Verdana" panose="020B0604030504040204" pitchFamily="34" charset="0"/>
            </a:endParaRPr>
          </a:p>
          <a:p>
            <a:pPr marL="285750" indent="-285750">
              <a:buFont typeface="Arial" panose="020B0604020202020204" pitchFamily="34" charset="0"/>
              <a:buChar char="•"/>
            </a:pPr>
            <a:endParaRPr lang="en-US" sz="2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831140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3"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4" name="Rectangle 33">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34">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8" name="Rectangle 37">
            <a:extLst>
              <a:ext uri="{FF2B5EF4-FFF2-40B4-BE49-F238E27FC236}">
                <a16:creationId xmlns:a16="http://schemas.microsoft.com/office/drawing/2014/main" id="{34DD805B-2A7B-4ADA-9C4D-E0C9F192D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C664A566-6D08-4E84-9708-4916A20016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1" name="Freeform 5">
              <a:extLst>
                <a:ext uri="{FF2B5EF4-FFF2-40B4-BE49-F238E27FC236}">
                  <a16:creationId xmlns:a16="http://schemas.microsoft.com/office/drawing/2014/main" id="{871B622B-6E58-4933-88EC-99F28705F7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EE9A4681-AC1B-4ABC-9A1C-C7E7F08A00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F1EEAF4B-DA1A-4CC9-9CE4-587A9E2E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4591EF24-12A6-499B-8074-7E3DFBE6E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66866784-2E4F-4C28-BE67-875B71B7C1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752279D8-59CC-4821-B591-79994164FF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FB4FBA9C-1D3E-4B35-8A79-25478153F5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9428A193-740A-43D2-B875-80CB90AD91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92B2EFF8-5790-427A-ABED-1680FD133D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782C5932-1596-43AA-BD7E-0F94FB8A96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EFC81310-1590-4DBE-BF0B-DADBCF9F88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68BA84E-DD0E-4FCD-8EDA-76DF8E09FB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1D3D7541-A0D9-4993-B691-D2D5B8B3EF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9FB31D01-8168-4494-8C2F-727E555AAF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8C455EEB-FD40-414D-A542-FB35DEB73C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F08F1FC1-956F-4494-BAFD-D504E9307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BEEDE1AA-8DCD-43D3-BC15-5748403148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E36CDA69-ED79-4DCF-9761-0B6134FA6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3">
              <a:extLst>
                <a:ext uri="{FF2B5EF4-FFF2-40B4-BE49-F238E27FC236}">
                  <a16:creationId xmlns:a16="http://schemas.microsoft.com/office/drawing/2014/main" id="{5F812C02-CFCB-47F4-B493-7753519FCA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B83678BA-0A50-4D51-9E9E-08BB66F83C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2" name="Rectangle 61">
              <a:extLst>
                <a:ext uri="{FF2B5EF4-FFF2-40B4-BE49-F238E27FC236}">
                  <a16:creationId xmlns:a16="http://schemas.microsoft.com/office/drawing/2014/main" id="{F1A8F65D-5E8F-4CA5-9240-1357120F9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Isosceles Triangle 39">
              <a:extLst>
                <a:ext uri="{FF2B5EF4-FFF2-40B4-BE49-F238E27FC236}">
                  <a16:creationId xmlns:a16="http://schemas.microsoft.com/office/drawing/2014/main" id="{2A4731E5-DE5F-4215-9525-99426B3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478866D-C5E9-4968-BEF7-B1F030808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7471539-EDFF-4A84-BBD7-B18933C302AC}"/>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4600"/>
              <a:t>What Gartner Says..</a:t>
            </a:r>
          </a:p>
        </p:txBody>
      </p:sp>
      <p:sp>
        <p:nvSpPr>
          <p:cNvPr id="66" name="Rectangle 65">
            <a:extLst>
              <a:ext uri="{FF2B5EF4-FFF2-40B4-BE49-F238E27FC236}">
                <a16:creationId xmlns:a16="http://schemas.microsoft.com/office/drawing/2014/main" id="{9BF6EDB4-B4ED-4900-9E38-A7AE0EEEE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0150" y="-6706"/>
            <a:ext cx="6751849"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60BF9602-5E06-05F8-D161-62B24164A874}"/>
              </a:ext>
            </a:extLst>
          </p:cNvPr>
          <p:cNvPicPr>
            <a:picLocks noGrp="1" noChangeAspect="1"/>
          </p:cNvPicPr>
          <p:nvPr>
            <p:ph sz="half" idx="1"/>
          </p:nvPr>
        </p:nvPicPr>
        <p:blipFill>
          <a:blip r:embed="rId2"/>
          <a:stretch>
            <a:fillRect/>
          </a:stretch>
        </p:blipFill>
        <p:spPr>
          <a:xfrm>
            <a:off x="5757262" y="404015"/>
            <a:ext cx="6120318" cy="6059113"/>
          </a:xfrm>
          <a:prstGeom prst="rect">
            <a:avLst/>
          </a:prstGeom>
          <a:ln w="9525">
            <a:noFill/>
          </a:ln>
        </p:spPr>
      </p:pic>
    </p:spTree>
    <p:extLst>
      <p:ext uri="{BB962C8B-B14F-4D97-AF65-F5344CB8AC3E}">
        <p14:creationId xmlns:p14="http://schemas.microsoft.com/office/powerpoint/2010/main" val="62085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3" descr="A screenshot of a computer&#10;&#10;Description automatically generated">
            <a:extLst>
              <a:ext uri="{FF2B5EF4-FFF2-40B4-BE49-F238E27FC236}">
                <a16:creationId xmlns:a16="http://schemas.microsoft.com/office/drawing/2014/main" id="{DDF0A444-C34C-52F1-16BB-06658FF2CD7B}"/>
              </a:ext>
            </a:extLst>
          </p:cNvPr>
          <p:cNvPicPr>
            <a:picLocks noChangeAspect="1"/>
          </p:cNvPicPr>
          <p:nvPr/>
        </p:nvPicPr>
        <p:blipFill rotWithShape="1">
          <a:blip r:embed="rId3"/>
          <a:srcRect l="46" r="-200" b="3475"/>
          <a:stretch/>
        </p:blipFill>
        <p:spPr>
          <a:xfrm>
            <a:off x="304607" y="2614060"/>
            <a:ext cx="2285140" cy="2333908"/>
          </a:xfrm>
          <a:prstGeom prst="rect">
            <a:avLst/>
          </a:prstGeom>
        </p:spPr>
      </p:pic>
      <p:pic>
        <p:nvPicPr>
          <p:cNvPr id="7" name="Picture 6" descr="Chart&#10;&#10;Description automatically generated">
            <a:extLst>
              <a:ext uri="{FF2B5EF4-FFF2-40B4-BE49-F238E27FC236}">
                <a16:creationId xmlns:a16="http://schemas.microsoft.com/office/drawing/2014/main" id="{69C6A044-9181-83A9-C3CE-773616447D8E}"/>
              </a:ext>
            </a:extLst>
          </p:cNvPr>
          <p:cNvPicPr>
            <a:picLocks noChangeAspect="1"/>
          </p:cNvPicPr>
          <p:nvPr/>
        </p:nvPicPr>
        <p:blipFill rotWithShape="1">
          <a:blip r:embed="rId4"/>
          <a:srcRect l="8399" t="13932" r="7650" b="12766"/>
          <a:stretch/>
        </p:blipFill>
        <p:spPr>
          <a:xfrm>
            <a:off x="2944152" y="2610400"/>
            <a:ext cx="2283414" cy="2325299"/>
          </a:xfrm>
          <a:prstGeom prst="rect">
            <a:avLst/>
          </a:prstGeom>
        </p:spPr>
      </p:pic>
      <p:pic>
        <p:nvPicPr>
          <p:cNvPr id="9" name="Picture 5" descr="Chart, radar chart&#10;&#10;Description automatically generated">
            <a:extLst>
              <a:ext uri="{FF2B5EF4-FFF2-40B4-BE49-F238E27FC236}">
                <a16:creationId xmlns:a16="http://schemas.microsoft.com/office/drawing/2014/main" id="{8DE61700-0690-9F10-C990-5AE0BF2E46F1}"/>
              </a:ext>
            </a:extLst>
          </p:cNvPr>
          <p:cNvPicPr>
            <a:picLocks noChangeAspect="1"/>
          </p:cNvPicPr>
          <p:nvPr/>
        </p:nvPicPr>
        <p:blipFill>
          <a:blip r:embed="rId5"/>
          <a:stretch>
            <a:fillRect/>
          </a:stretch>
        </p:blipFill>
        <p:spPr>
          <a:xfrm>
            <a:off x="8056284" y="2381554"/>
            <a:ext cx="3948307" cy="2413913"/>
          </a:xfrm>
          <a:prstGeom prst="rect">
            <a:avLst/>
          </a:prstGeom>
        </p:spPr>
      </p:pic>
      <p:pic>
        <p:nvPicPr>
          <p:cNvPr id="21" name="Picture 20" descr="Chart, bubble chart&#10;&#10;Description automatically generated">
            <a:extLst>
              <a:ext uri="{FF2B5EF4-FFF2-40B4-BE49-F238E27FC236}">
                <a16:creationId xmlns:a16="http://schemas.microsoft.com/office/drawing/2014/main" id="{B934E008-EA8F-E74D-83E1-4164BA9CAB8A}"/>
              </a:ext>
            </a:extLst>
          </p:cNvPr>
          <p:cNvPicPr>
            <a:picLocks noChangeAspect="1"/>
          </p:cNvPicPr>
          <p:nvPr/>
        </p:nvPicPr>
        <p:blipFill>
          <a:blip r:embed="rId6"/>
          <a:stretch>
            <a:fillRect/>
          </a:stretch>
        </p:blipFill>
        <p:spPr>
          <a:xfrm>
            <a:off x="5710597" y="2572285"/>
            <a:ext cx="2269997" cy="2213774"/>
          </a:xfrm>
          <a:prstGeom prst="rect">
            <a:avLst/>
          </a:prstGeom>
        </p:spPr>
      </p:pic>
      <p:sp>
        <p:nvSpPr>
          <p:cNvPr id="23" name="TextBox 22">
            <a:extLst>
              <a:ext uri="{FF2B5EF4-FFF2-40B4-BE49-F238E27FC236}">
                <a16:creationId xmlns:a16="http://schemas.microsoft.com/office/drawing/2014/main" id="{364A25CE-D98A-AFB8-E363-B5CA6A258359}"/>
              </a:ext>
            </a:extLst>
          </p:cNvPr>
          <p:cNvSpPr txBox="1"/>
          <p:nvPr/>
        </p:nvSpPr>
        <p:spPr>
          <a:xfrm>
            <a:off x="3122194" y="1465709"/>
            <a:ext cx="1680035" cy="307777"/>
          </a:xfrm>
          <a:prstGeom prst="rect">
            <a:avLst/>
          </a:prstGeom>
          <a:noFill/>
        </p:spPr>
        <p:txBody>
          <a:bodyPr wrap="square" lIns="0" tIns="0" rIns="0" bIns="0" rtlCol="0">
            <a:spAutoFit/>
          </a:bodyPr>
          <a:lstStyle/>
          <a:p>
            <a:pPr defTabSz="457063"/>
            <a:r>
              <a:rPr lang="en-US" sz="2000" b="1">
                <a:solidFill>
                  <a:srgbClr val="000000"/>
                </a:solidFill>
                <a:latin typeface="Arial"/>
                <a:cs typeface="Arial"/>
              </a:rPr>
              <a:t>Forrester</a:t>
            </a:r>
            <a:endParaRPr lang="en-US" sz="2000">
              <a:solidFill>
                <a:srgbClr val="000000"/>
              </a:solidFill>
              <a:latin typeface="Arial"/>
              <a:cs typeface="Arial"/>
            </a:endParaRPr>
          </a:p>
        </p:txBody>
      </p:sp>
      <p:sp>
        <p:nvSpPr>
          <p:cNvPr id="25" name="TextBox 24">
            <a:extLst>
              <a:ext uri="{FF2B5EF4-FFF2-40B4-BE49-F238E27FC236}">
                <a16:creationId xmlns:a16="http://schemas.microsoft.com/office/drawing/2014/main" id="{A842E9E0-6C7D-DA25-B655-BBDEA20C5A7E}"/>
              </a:ext>
            </a:extLst>
          </p:cNvPr>
          <p:cNvSpPr txBox="1"/>
          <p:nvPr/>
        </p:nvSpPr>
        <p:spPr>
          <a:xfrm>
            <a:off x="384079" y="1465709"/>
            <a:ext cx="1680035" cy="307777"/>
          </a:xfrm>
          <a:prstGeom prst="rect">
            <a:avLst/>
          </a:prstGeom>
          <a:noFill/>
        </p:spPr>
        <p:txBody>
          <a:bodyPr wrap="square" lIns="0" tIns="0" rIns="0" bIns="0" rtlCol="0">
            <a:spAutoFit/>
          </a:bodyPr>
          <a:lstStyle/>
          <a:p>
            <a:pPr defTabSz="457063"/>
            <a:r>
              <a:rPr lang="en-US" sz="2000" b="1">
                <a:solidFill>
                  <a:srgbClr val="000000"/>
                </a:solidFill>
                <a:latin typeface="Arial"/>
                <a:cs typeface="Arial"/>
              </a:rPr>
              <a:t>Gartner</a:t>
            </a:r>
            <a:endParaRPr lang="en-US" sz="2000">
              <a:solidFill>
                <a:srgbClr val="000000"/>
              </a:solidFill>
              <a:latin typeface="Arial"/>
              <a:cs typeface="Arial"/>
            </a:endParaRPr>
          </a:p>
        </p:txBody>
      </p:sp>
      <p:sp>
        <p:nvSpPr>
          <p:cNvPr id="27" name="TextBox 26">
            <a:extLst>
              <a:ext uri="{FF2B5EF4-FFF2-40B4-BE49-F238E27FC236}">
                <a16:creationId xmlns:a16="http://schemas.microsoft.com/office/drawing/2014/main" id="{3AC10539-F16F-8590-4731-69CD35D9FA52}"/>
              </a:ext>
            </a:extLst>
          </p:cNvPr>
          <p:cNvSpPr txBox="1"/>
          <p:nvPr/>
        </p:nvSpPr>
        <p:spPr>
          <a:xfrm>
            <a:off x="5710598" y="1465709"/>
            <a:ext cx="1680035" cy="307777"/>
          </a:xfrm>
          <a:prstGeom prst="rect">
            <a:avLst/>
          </a:prstGeom>
          <a:noFill/>
        </p:spPr>
        <p:txBody>
          <a:bodyPr wrap="square" lIns="0" tIns="0" rIns="0" bIns="0" rtlCol="0">
            <a:spAutoFit/>
          </a:bodyPr>
          <a:lstStyle/>
          <a:p>
            <a:pPr defTabSz="457063"/>
            <a:r>
              <a:rPr lang="en-US" sz="2000" b="1">
                <a:solidFill>
                  <a:srgbClr val="000000"/>
                </a:solidFill>
                <a:latin typeface="Arial"/>
                <a:cs typeface="Arial"/>
              </a:rPr>
              <a:t>IDC</a:t>
            </a:r>
            <a:endParaRPr lang="en-US" sz="2000">
              <a:solidFill>
                <a:srgbClr val="000000"/>
              </a:solidFill>
              <a:latin typeface="Arial"/>
              <a:cs typeface="Arial"/>
            </a:endParaRPr>
          </a:p>
        </p:txBody>
      </p:sp>
      <p:sp>
        <p:nvSpPr>
          <p:cNvPr id="29" name="TextBox 28">
            <a:extLst>
              <a:ext uri="{FF2B5EF4-FFF2-40B4-BE49-F238E27FC236}">
                <a16:creationId xmlns:a16="http://schemas.microsoft.com/office/drawing/2014/main" id="{86EA0A55-C50D-F4E0-C4EC-9DC8AABD46D1}"/>
              </a:ext>
            </a:extLst>
          </p:cNvPr>
          <p:cNvSpPr txBox="1"/>
          <p:nvPr/>
        </p:nvSpPr>
        <p:spPr>
          <a:xfrm>
            <a:off x="8507537" y="1465709"/>
            <a:ext cx="1680035" cy="307777"/>
          </a:xfrm>
          <a:prstGeom prst="rect">
            <a:avLst/>
          </a:prstGeom>
          <a:noFill/>
        </p:spPr>
        <p:txBody>
          <a:bodyPr wrap="square" lIns="0" tIns="0" rIns="0" bIns="0" rtlCol="0">
            <a:spAutoFit/>
          </a:bodyPr>
          <a:lstStyle/>
          <a:p>
            <a:pPr defTabSz="457063"/>
            <a:r>
              <a:rPr lang="en-US" sz="2000" b="1">
                <a:solidFill>
                  <a:srgbClr val="000000"/>
                </a:solidFill>
                <a:latin typeface="Arial"/>
                <a:cs typeface="Arial"/>
              </a:rPr>
              <a:t>Everest</a:t>
            </a:r>
            <a:endParaRPr lang="en-US" sz="2000">
              <a:solidFill>
                <a:srgbClr val="000000"/>
              </a:solidFill>
              <a:latin typeface="Arial"/>
              <a:cs typeface="Arial"/>
            </a:endParaRPr>
          </a:p>
        </p:txBody>
      </p:sp>
      <p:cxnSp>
        <p:nvCxnSpPr>
          <p:cNvPr id="39" name="Straight Connector 198">
            <a:extLst>
              <a:ext uri="{FF2B5EF4-FFF2-40B4-BE49-F238E27FC236}">
                <a16:creationId xmlns:a16="http://schemas.microsoft.com/office/drawing/2014/main" id="{C8847FFC-E228-BFB8-8DAF-5AC0343E7457}"/>
              </a:ext>
            </a:extLst>
          </p:cNvPr>
          <p:cNvCxnSpPr>
            <a:cxnSpLocks/>
          </p:cNvCxnSpPr>
          <p:nvPr/>
        </p:nvCxnSpPr>
        <p:spPr>
          <a:xfrm flipV="1">
            <a:off x="4983452" y="2170488"/>
            <a:ext cx="0" cy="732613"/>
          </a:xfrm>
          <a:prstGeom prst="straightConnector1">
            <a:avLst/>
          </a:prstGeom>
          <a:noFill/>
          <a:ln w="12700">
            <a:solidFill>
              <a:schemeClr val="tx1">
                <a:lumMod val="50000"/>
                <a:lumOff val="50000"/>
              </a:schemeClr>
            </a:solidFill>
            <a:prstDash val="solid"/>
            <a:headEnd type="none" w="med" len="med"/>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a:extLst>
              <a:ext uri="{FF2B5EF4-FFF2-40B4-BE49-F238E27FC236}">
                <a16:creationId xmlns:a16="http://schemas.microsoft.com/office/drawing/2014/main" id="{922DAFBC-F72D-D01E-190E-3B1E6C418D5F}"/>
              </a:ext>
            </a:extLst>
          </p:cNvPr>
          <p:cNvCxnSpPr>
            <a:cxnSpLocks/>
          </p:cNvCxnSpPr>
          <p:nvPr/>
        </p:nvCxnSpPr>
        <p:spPr>
          <a:xfrm flipH="1">
            <a:off x="4345446" y="2170487"/>
            <a:ext cx="638009" cy="0"/>
          </a:xfrm>
          <a:prstGeom prst="line">
            <a:avLst/>
          </a:prstGeom>
          <a:noFill/>
          <a:ln w="12700" cap="rnd">
            <a:solidFill>
              <a:schemeClr val="tx1">
                <a:lumMod val="50000"/>
                <a:lumOff val="50000"/>
              </a:schemeClr>
            </a:solidFill>
            <a:prstDash val="solid"/>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198">
            <a:extLst>
              <a:ext uri="{FF2B5EF4-FFF2-40B4-BE49-F238E27FC236}">
                <a16:creationId xmlns:a16="http://schemas.microsoft.com/office/drawing/2014/main" id="{5B5D0128-3164-12BA-08BF-DB229CE47D45}"/>
              </a:ext>
            </a:extLst>
          </p:cNvPr>
          <p:cNvCxnSpPr>
            <a:cxnSpLocks/>
          </p:cNvCxnSpPr>
          <p:nvPr/>
        </p:nvCxnSpPr>
        <p:spPr>
          <a:xfrm flipV="1">
            <a:off x="7606699" y="2170488"/>
            <a:ext cx="0" cy="701664"/>
          </a:xfrm>
          <a:prstGeom prst="straightConnector1">
            <a:avLst/>
          </a:prstGeom>
          <a:noFill/>
          <a:ln w="12700">
            <a:solidFill>
              <a:schemeClr val="tx1">
                <a:lumMod val="50000"/>
                <a:lumOff val="50000"/>
              </a:schemeClr>
            </a:solidFill>
            <a:prstDash val="solid"/>
            <a:headEnd type="none" w="med" len="med"/>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a:extLst>
              <a:ext uri="{FF2B5EF4-FFF2-40B4-BE49-F238E27FC236}">
                <a16:creationId xmlns:a16="http://schemas.microsoft.com/office/drawing/2014/main" id="{8267E9EE-2B1F-50FA-CFD6-9A1A8D0E438A}"/>
              </a:ext>
            </a:extLst>
          </p:cNvPr>
          <p:cNvCxnSpPr>
            <a:cxnSpLocks/>
          </p:cNvCxnSpPr>
          <p:nvPr/>
        </p:nvCxnSpPr>
        <p:spPr>
          <a:xfrm flipH="1">
            <a:off x="6910177" y="2170487"/>
            <a:ext cx="696524" cy="0"/>
          </a:xfrm>
          <a:prstGeom prst="line">
            <a:avLst/>
          </a:prstGeom>
          <a:noFill/>
          <a:ln w="12700" cap="rnd">
            <a:solidFill>
              <a:schemeClr val="tx1">
                <a:lumMod val="50000"/>
                <a:lumOff val="50000"/>
              </a:schemeClr>
            </a:solidFill>
            <a:prstDash val="solid"/>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198">
            <a:extLst>
              <a:ext uri="{FF2B5EF4-FFF2-40B4-BE49-F238E27FC236}">
                <a16:creationId xmlns:a16="http://schemas.microsoft.com/office/drawing/2014/main" id="{15D6F97D-298E-AA0E-2594-D01082AB16B1}"/>
              </a:ext>
            </a:extLst>
          </p:cNvPr>
          <p:cNvCxnSpPr>
            <a:cxnSpLocks/>
          </p:cNvCxnSpPr>
          <p:nvPr/>
        </p:nvCxnSpPr>
        <p:spPr>
          <a:xfrm flipV="1">
            <a:off x="11503119" y="2170490"/>
            <a:ext cx="0" cy="464573"/>
          </a:xfrm>
          <a:prstGeom prst="straightConnector1">
            <a:avLst/>
          </a:prstGeom>
          <a:noFill/>
          <a:ln w="12700">
            <a:solidFill>
              <a:schemeClr val="tx1">
                <a:lumMod val="50000"/>
                <a:lumOff val="50000"/>
              </a:schemeClr>
            </a:solidFill>
            <a:prstDash val="solid"/>
            <a:headEnd type="none" w="med" len="med"/>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a:extLst>
              <a:ext uri="{FF2B5EF4-FFF2-40B4-BE49-F238E27FC236}">
                <a16:creationId xmlns:a16="http://schemas.microsoft.com/office/drawing/2014/main" id="{71D511E3-74BA-658B-9658-CB913BA36632}"/>
              </a:ext>
            </a:extLst>
          </p:cNvPr>
          <p:cNvCxnSpPr>
            <a:cxnSpLocks/>
          </p:cNvCxnSpPr>
          <p:nvPr/>
        </p:nvCxnSpPr>
        <p:spPr>
          <a:xfrm flipH="1">
            <a:off x="9825490" y="2170489"/>
            <a:ext cx="1677631" cy="0"/>
          </a:xfrm>
          <a:prstGeom prst="line">
            <a:avLst/>
          </a:prstGeom>
          <a:noFill/>
          <a:ln w="12700" cap="rnd">
            <a:solidFill>
              <a:schemeClr val="tx1">
                <a:lumMod val="50000"/>
                <a:lumOff val="50000"/>
              </a:schemeClr>
            </a:solidFill>
            <a:prstDash val="solid"/>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cxnSp>
      <p:sp>
        <p:nvSpPr>
          <p:cNvPr id="51" name="Rectangle: Rounded Corners 50">
            <a:extLst>
              <a:ext uri="{FF2B5EF4-FFF2-40B4-BE49-F238E27FC236}">
                <a16:creationId xmlns:a16="http://schemas.microsoft.com/office/drawing/2014/main" id="{06095944-474C-9D08-3B23-F5190DB2ECE5}"/>
              </a:ext>
            </a:extLst>
          </p:cNvPr>
          <p:cNvSpPr/>
          <p:nvPr/>
        </p:nvSpPr>
        <p:spPr>
          <a:xfrm>
            <a:off x="7422200" y="2869772"/>
            <a:ext cx="368998" cy="365665"/>
          </a:xfrm>
          <a:prstGeom prst="roundRect">
            <a:avLst>
              <a:gd name="adj" fmla="val 50000"/>
            </a:avLst>
          </a:prstGeom>
          <a:noFill/>
          <a:ln w="76200" cap="rnd">
            <a:solidFill>
              <a:schemeClr val="accent1"/>
            </a:solidFill>
            <a:prstDash val="solid"/>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457063"/>
            <a:endParaRPr lang="en-PH" sz="1400" err="1">
              <a:solidFill>
                <a:srgbClr val="FFFFFF"/>
              </a:solidFill>
              <a:latin typeface="Arial"/>
              <a:cs typeface="Arial"/>
            </a:endParaRPr>
          </a:p>
        </p:txBody>
      </p:sp>
      <p:sp>
        <p:nvSpPr>
          <p:cNvPr id="53" name="Rectangle: Rounded Corners 52">
            <a:extLst>
              <a:ext uri="{FF2B5EF4-FFF2-40B4-BE49-F238E27FC236}">
                <a16:creationId xmlns:a16="http://schemas.microsoft.com/office/drawing/2014/main" id="{10682570-79F6-E37A-73DD-E5AE76AD4D1C}"/>
              </a:ext>
            </a:extLst>
          </p:cNvPr>
          <p:cNvSpPr/>
          <p:nvPr/>
        </p:nvSpPr>
        <p:spPr>
          <a:xfrm>
            <a:off x="4829598" y="2903101"/>
            <a:ext cx="341628" cy="292679"/>
          </a:xfrm>
          <a:prstGeom prst="roundRect">
            <a:avLst>
              <a:gd name="adj" fmla="val 50000"/>
            </a:avLst>
          </a:prstGeom>
          <a:noFill/>
          <a:ln w="76200" cap="rnd">
            <a:solidFill>
              <a:schemeClr val="accent1"/>
            </a:solidFill>
            <a:prstDash val="solid"/>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457063"/>
            <a:endParaRPr lang="en-PH" sz="1400" err="1">
              <a:solidFill>
                <a:srgbClr val="FFFFFF"/>
              </a:solidFill>
              <a:latin typeface="Arial"/>
              <a:cs typeface="Arial"/>
            </a:endParaRPr>
          </a:p>
        </p:txBody>
      </p:sp>
      <p:sp>
        <p:nvSpPr>
          <p:cNvPr id="55" name="Rectangle: Rounded Corners 54">
            <a:extLst>
              <a:ext uri="{FF2B5EF4-FFF2-40B4-BE49-F238E27FC236}">
                <a16:creationId xmlns:a16="http://schemas.microsoft.com/office/drawing/2014/main" id="{539322CE-6C2D-CAC0-35E3-C96131A5DD62}"/>
              </a:ext>
            </a:extLst>
          </p:cNvPr>
          <p:cNvSpPr/>
          <p:nvPr/>
        </p:nvSpPr>
        <p:spPr>
          <a:xfrm>
            <a:off x="11318620" y="2635063"/>
            <a:ext cx="368998" cy="365665"/>
          </a:xfrm>
          <a:prstGeom prst="roundRect">
            <a:avLst>
              <a:gd name="adj" fmla="val 50000"/>
            </a:avLst>
          </a:prstGeom>
          <a:noFill/>
          <a:ln w="76200" cap="rnd">
            <a:solidFill>
              <a:schemeClr val="accent1"/>
            </a:solidFill>
            <a:prstDash val="solid"/>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457063"/>
            <a:endParaRPr lang="en-PH" sz="1400" err="1">
              <a:solidFill>
                <a:srgbClr val="FFFFFF"/>
              </a:solidFill>
              <a:latin typeface="Arial"/>
              <a:cs typeface="Arial"/>
            </a:endParaRPr>
          </a:p>
        </p:txBody>
      </p:sp>
      <p:sp>
        <p:nvSpPr>
          <p:cNvPr id="57" name="Rectangle: Rounded Corners 56">
            <a:extLst>
              <a:ext uri="{FF2B5EF4-FFF2-40B4-BE49-F238E27FC236}">
                <a16:creationId xmlns:a16="http://schemas.microsoft.com/office/drawing/2014/main" id="{EC81CB90-4506-76AC-9C6A-48B2929EB337}"/>
              </a:ext>
            </a:extLst>
          </p:cNvPr>
          <p:cNvSpPr/>
          <p:nvPr/>
        </p:nvSpPr>
        <p:spPr>
          <a:xfrm>
            <a:off x="2043187" y="2702132"/>
            <a:ext cx="368998" cy="365665"/>
          </a:xfrm>
          <a:prstGeom prst="roundRect">
            <a:avLst>
              <a:gd name="adj" fmla="val 50000"/>
            </a:avLst>
          </a:prstGeom>
          <a:noFill/>
          <a:ln w="76200" cap="rnd">
            <a:solidFill>
              <a:schemeClr val="accent1"/>
            </a:solidFill>
            <a:prstDash val="solid"/>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457063"/>
            <a:endParaRPr lang="en-PH" sz="1400" err="1">
              <a:solidFill>
                <a:srgbClr val="FFFFFF"/>
              </a:solidFill>
              <a:latin typeface="Arial"/>
              <a:cs typeface="Arial"/>
            </a:endParaRPr>
          </a:p>
        </p:txBody>
      </p:sp>
      <p:cxnSp>
        <p:nvCxnSpPr>
          <p:cNvPr id="59" name="Straight Connector 198">
            <a:extLst>
              <a:ext uri="{FF2B5EF4-FFF2-40B4-BE49-F238E27FC236}">
                <a16:creationId xmlns:a16="http://schemas.microsoft.com/office/drawing/2014/main" id="{F1E79C1A-83E9-1E4C-AF02-23B2AB68DE11}"/>
              </a:ext>
            </a:extLst>
          </p:cNvPr>
          <p:cNvCxnSpPr>
            <a:cxnSpLocks/>
          </p:cNvCxnSpPr>
          <p:nvPr/>
        </p:nvCxnSpPr>
        <p:spPr>
          <a:xfrm flipV="1">
            <a:off x="2227686" y="2159708"/>
            <a:ext cx="0" cy="553206"/>
          </a:xfrm>
          <a:prstGeom prst="straightConnector1">
            <a:avLst/>
          </a:prstGeom>
          <a:noFill/>
          <a:ln w="12700">
            <a:solidFill>
              <a:schemeClr val="tx1">
                <a:lumMod val="50000"/>
                <a:lumOff val="50000"/>
              </a:schemeClr>
            </a:solidFill>
            <a:prstDash val="solid"/>
            <a:headEnd type="none" w="med" len="med"/>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Connector 60">
            <a:extLst>
              <a:ext uri="{FF2B5EF4-FFF2-40B4-BE49-F238E27FC236}">
                <a16:creationId xmlns:a16="http://schemas.microsoft.com/office/drawing/2014/main" id="{E245062D-5001-4A15-080B-11B79094CB44}"/>
              </a:ext>
            </a:extLst>
          </p:cNvPr>
          <p:cNvCxnSpPr>
            <a:cxnSpLocks/>
          </p:cNvCxnSpPr>
          <p:nvPr/>
        </p:nvCxnSpPr>
        <p:spPr>
          <a:xfrm flipH="1">
            <a:off x="1600204" y="2170487"/>
            <a:ext cx="627483" cy="0"/>
          </a:xfrm>
          <a:prstGeom prst="line">
            <a:avLst/>
          </a:prstGeom>
          <a:noFill/>
          <a:ln w="12700" cap="rnd">
            <a:solidFill>
              <a:schemeClr val="tx1">
                <a:lumMod val="50000"/>
                <a:lumOff val="50000"/>
              </a:schemeClr>
            </a:solidFill>
            <a:prstDash val="solid"/>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cxnSp>
      <p:sp>
        <p:nvSpPr>
          <p:cNvPr id="65" name="TextBox 64">
            <a:extLst>
              <a:ext uri="{FF2B5EF4-FFF2-40B4-BE49-F238E27FC236}">
                <a16:creationId xmlns:a16="http://schemas.microsoft.com/office/drawing/2014/main" id="{0EACE8D3-097B-356B-26B1-05F327032C33}"/>
              </a:ext>
            </a:extLst>
          </p:cNvPr>
          <p:cNvSpPr txBox="1"/>
          <p:nvPr/>
        </p:nvSpPr>
        <p:spPr>
          <a:xfrm>
            <a:off x="382491" y="6499479"/>
            <a:ext cx="1693204" cy="292024"/>
          </a:xfrm>
          <a:prstGeom prst="rect">
            <a:avLst/>
          </a:prstGeom>
          <a:noFill/>
        </p:spPr>
        <p:txBody>
          <a:bodyPr wrap="none" lIns="0" tIns="0" rIns="0" bIns="0" rtlCol="0" anchor="t">
            <a:noAutofit/>
          </a:bodyPr>
          <a:lstStyle/>
          <a:p>
            <a:pPr defTabSz="457063"/>
            <a:r>
              <a:rPr lang="en-US" sz="800">
                <a:solidFill>
                  <a:srgbClr val="000000"/>
                </a:solidFill>
                <a:latin typeface="Arial"/>
                <a:cs typeface="Arial"/>
              </a:rPr>
              <a:t>Gartner and Forrester, 2023; other reports, 2022</a:t>
            </a:r>
          </a:p>
        </p:txBody>
      </p:sp>
      <p:pic>
        <p:nvPicPr>
          <p:cNvPr id="3" name="Picture 3" descr="Logo&#10;&#10;Description automatically generated">
            <a:extLst>
              <a:ext uri="{FF2B5EF4-FFF2-40B4-BE49-F238E27FC236}">
                <a16:creationId xmlns:a16="http://schemas.microsoft.com/office/drawing/2014/main" id="{FE2DE8B4-1A88-B145-5370-25E61D5FE106}"/>
              </a:ext>
            </a:extLst>
          </p:cNvPr>
          <p:cNvPicPr>
            <a:picLocks noChangeAspect="1"/>
          </p:cNvPicPr>
          <p:nvPr/>
        </p:nvPicPr>
        <p:blipFill>
          <a:blip r:embed="rId7"/>
          <a:stretch>
            <a:fillRect/>
          </a:stretch>
        </p:blipFill>
        <p:spPr>
          <a:xfrm>
            <a:off x="757899" y="2010128"/>
            <a:ext cx="793372" cy="286499"/>
          </a:xfrm>
          <a:prstGeom prst="rect">
            <a:avLst/>
          </a:prstGeom>
        </p:spPr>
      </p:pic>
      <p:pic>
        <p:nvPicPr>
          <p:cNvPr id="4" name="Picture 3" descr="Logo&#10;&#10;Description automatically generated">
            <a:extLst>
              <a:ext uri="{FF2B5EF4-FFF2-40B4-BE49-F238E27FC236}">
                <a16:creationId xmlns:a16="http://schemas.microsoft.com/office/drawing/2014/main" id="{03454B13-B3AC-6A02-4E54-28E990018D8F}"/>
              </a:ext>
            </a:extLst>
          </p:cNvPr>
          <p:cNvPicPr>
            <a:picLocks noChangeAspect="1"/>
          </p:cNvPicPr>
          <p:nvPr/>
        </p:nvPicPr>
        <p:blipFill>
          <a:blip r:embed="rId7"/>
          <a:stretch>
            <a:fillRect/>
          </a:stretch>
        </p:blipFill>
        <p:spPr>
          <a:xfrm>
            <a:off x="6049332" y="2010128"/>
            <a:ext cx="793372" cy="286499"/>
          </a:xfrm>
          <a:prstGeom prst="rect">
            <a:avLst/>
          </a:prstGeom>
        </p:spPr>
      </p:pic>
      <p:pic>
        <p:nvPicPr>
          <p:cNvPr id="5" name="Picture 3" descr="Logo&#10;&#10;Description automatically generated">
            <a:extLst>
              <a:ext uri="{FF2B5EF4-FFF2-40B4-BE49-F238E27FC236}">
                <a16:creationId xmlns:a16="http://schemas.microsoft.com/office/drawing/2014/main" id="{9D8AA117-6863-2A35-A3A5-531B3CEABB23}"/>
              </a:ext>
            </a:extLst>
          </p:cNvPr>
          <p:cNvPicPr>
            <a:picLocks noChangeAspect="1"/>
          </p:cNvPicPr>
          <p:nvPr/>
        </p:nvPicPr>
        <p:blipFill>
          <a:blip r:embed="rId7"/>
          <a:stretch>
            <a:fillRect/>
          </a:stretch>
        </p:blipFill>
        <p:spPr>
          <a:xfrm>
            <a:off x="3489404" y="2010128"/>
            <a:ext cx="793372" cy="286499"/>
          </a:xfrm>
          <a:prstGeom prst="rect">
            <a:avLst/>
          </a:prstGeom>
        </p:spPr>
      </p:pic>
      <p:pic>
        <p:nvPicPr>
          <p:cNvPr id="6" name="Picture 3" descr="Logo&#10;&#10;Description automatically generated">
            <a:extLst>
              <a:ext uri="{FF2B5EF4-FFF2-40B4-BE49-F238E27FC236}">
                <a16:creationId xmlns:a16="http://schemas.microsoft.com/office/drawing/2014/main" id="{13DEF3FA-6D43-6149-547D-4BF09453DF22}"/>
              </a:ext>
            </a:extLst>
          </p:cNvPr>
          <p:cNvPicPr>
            <a:picLocks noChangeAspect="1"/>
          </p:cNvPicPr>
          <p:nvPr/>
        </p:nvPicPr>
        <p:blipFill>
          <a:blip r:embed="rId7"/>
          <a:stretch>
            <a:fillRect/>
          </a:stretch>
        </p:blipFill>
        <p:spPr>
          <a:xfrm>
            <a:off x="8952414" y="2010128"/>
            <a:ext cx="793372" cy="286499"/>
          </a:xfrm>
          <a:prstGeom prst="rect">
            <a:avLst/>
          </a:prstGeom>
        </p:spPr>
      </p:pic>
      <p:sp>
        <p:nvSpPr>
          <p:cNvPr id="2" name="Rectangle 1">
            <a:extLst>
              <a:ext uri="{FF2B5EF4-FFF2-40B4-BE49-F238E27FC236}">
                <a16:creationId xmlns:a16="http://schemas.microsoft.com/office/drawing/2014/main" id="{C40E3AD9-DF10-B1BE-1AA1-FE8D003E1191}"/>
              </a:ext>
            </a:extLst>
          </p:cNvPr>
          <p:cNvSpPr/>
          <p:nvPr/>
        </p:nvSpPr>
        <p:spPr>
          <a:xfrm>
            <a:off x="1591" y="5146694"/>
            <a:ext cx="12188822" cy="12003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nchorCtr="0"/>
          <a:lstStyle/>
          <a:p>
            <a:pPr algn="ctr">
              <a:defRPr/>
            </a:pPr>
            <a:r>
              <a:rPr lang="en-PH" sz="1799">
                <a:solidFill>
                  <a:schemeClr val="tx1"/>
                </a:solidFill>
                <a:latin typeface="Arial"/>
              </a:rPr>
              <a:t>Best in-class product vision / strategy for </a:t>
            </a:r>
            <a:r>
              <a:rPr lang="en-PH" sz="1799" b="1">
                <a:solidFill>
                  <a:schemeClr val="tx1"/>
                </a:solidFill>
                <a:latin typeface="Arial"/>
              </a:rPr>
              <a:t>AI-powered automation</a:t>
            </a:r>
            <a:r>
              <a:rPr lang="en-PH" sz="1799">
                <a:solidFill>
                  <a:schemeClr val="tx1"/>
                </a:solidFill>
                <a:latin typeface="Arial"/>
              </a:rPr>
              <a:t>, brand awareness, and market impact</a:t>
            </a:r>
            <a:endParaRPr lang="en-US" sz="1799">
              <a:solidFill>
                <a:schemeClr val="tx1"/>
              </a:solidFill>
              <a:latin typeface="Arial"/>
            </a:endParaRPr>
          </a:p>
        </p:txBody>
      </p:sp>
      <p:sp>
        <p:nvSpPr>
          <p:cNvPr id="10" name="Title 9">
            <a:extLst>
              <a:ext uri="{FF2B5EF4-FFF2-40B4-BE49-F238E27FC236}">
                <a16:creationId xmlns:a16="http://schemas.microsoft.com/office/drawing/2014/main" id="{8E35BBD8-2171-D78A-5CDC-F93B278A41CD}"/>
              </a:ext>
            </a:extLst>
          </p:cNvPr>
          <p:cNvSpPr txBox="1">
            <a:spLocks noGrp="1"/>
          </p:cNvSpPr>
          <p:nvPr>
            <p:ph type="title"/>
          </p:nvPr>
        </p:nvSpPr>
        <p:spPr>
          <a:xfrm>
            <a:off x="382588" y="289303"/>
            <a:ext cx="9442450" cy="827919"/>
          </a:xfrm>
          <a:prstGeom prst="rect">
            <a:avLst/>
          </a:prstGeom>
          <a:solidFill>
            <a:schemeClr val="accent1"/>
          </a:solidFill>
        </p:spPr>
        <p:txBody>
          <a:bodyPr wrap="square">
            <a:spAutoFit/>
          </a:bodyPr>
          <a:lstStyle/>
          <a:p>
            <a:pPr algn="l"/>
            <a:r>
              <a:rPr lang="en-US" sz="2800" b="1" i="0" dirty="0">
                <a:solidFill>
                  <a:schemeClr val="bg1"/>
                </a:solidFill>
                <a:effectLst/>
                <a:latin typeface="Verdana" panose="020B0604030504040204" pitchFamily="34" charset="0"/>
                <a:ea typeface="Verdana" panose="020B0604030504040204" pitchFamily="34" charset="0"/>
              </a:rPr>
              <a:t>Top RPA Tools</a:t>
            </a:r>
          </a:p>
        </p:txBody>
      </p:sp>
    </p:spTree>
    <p:extLst>
      <p:ext uri="{BB962C8B-B14F-4D97-AF65-F5344CB8AC3E}">
        <p14:creationId xmlns:p14="http://schemas.microsoft.com/office/powerpoint/2010/main" val="186233066"/>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64239D-59DD-4455-BCFC-D9DD94BBC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5" y="576300"/>
            <a:ext cx="11771790" cy="6196613"/>
          </a:xfrm>
          <a:prstGeom prst="rect">
            <a:avLst/>
          </a:prstGeom>
        </p:spPr>
      </p:pic>
      <p:sp>
        <p:nvSpPr>
          <p:cNvPr id="5" name="TextBox 4">
            <a:extLst>
              <a:ext uri="{FF2B5EF4-FFF2-40B4-BE49-F238E27FC236}">
                <a16:creationId xmlns:a16="http://schemas.microsoft.com/office/drawing/2014/main" id="{30B227DE-A873-4A6B-9BB5-C9255C9A54AC}"/>
              </a:ext>
            </a:extLst>
          </p:cNvPr>
          <p:cNvSpPr txBox="1"/>
          <p:nvPr/>
        </p:nvSpPr>
        <p:spPr>
          <a:xfrm>
            <a:off x="231929" y="85087"/>
            <a:ext cx="11574262" cy="523220"/>
          </a:xfrm>
          <a:prstGeom prst="rect">
            <a:avLst/>
          </a:prstGeom>
          <a:solidFill>
            <a:schemeClr val="accent1"/>
          </a:solidFill>
        </p:spPr>
        <p:txBody>
          <a:bodyPr wrap="square">
            <a:spAutoFit/>
          </a:bodyPr>
          <a:lstStyle/>
          <a:p>
            <a:r>
              <a:rPr lang="en-US" sz="2800" dirty="0">
                <a:solidFill>
                  <a:schemeClr val="bg1"/>
                </a:solidFill>
              </a:rPr>
              <a:t>RPA Adoption Potential by Industry and Function</a:t>
            </a:r>
          </a:p>
        </p:txBody>
      </p:sp>
    </p:spTree>
    <p:extLst>
      <p:ext uri="{BB962C8B-B14F-4D97-AF65-F5344CB8AC3E}">
        <p14:creationId xmlns:p14="http://schemas.microsoft.com/office/powerpoint/2010/main" val="594433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DC385F-F59A-4948-B7E9-30D4EE08D542}"/>
              </a:ext>
            </a:extLst>
          </p:cNvPr>
          <p:cNvSpPr txBox="1"/>
          <p:nvPr/>
        </p:nvSpPr>
        <p:spPr>
          <a:xfrm>
            <a:off x="224161" y="311587"/>
            <a:ext cx="11574262" cy="523220"/>
          </a:xfrm>
          <a:prstGeom prst="rect">
            <a:avLst/>
          </a:prstGeom>
          <a:solidFill>
            <a:schemeClr val="accent1"/>
          </a:solidFill>
        </p:spPr>
        <p:txBody>
          <a:bodyPr wrap="square">
            <a:spAutoFit/>
          </a:bodyPr>
          <a:lstStyle/>
          <a:p>
            <a:r>
              <a:rPr lang="en-US" sz="2800" b="1" i="0" dirty="0">
                <a:solidFill>
                  <a:schemeClr val="bg1"/>
                </a:solidFill>
                <a:effectLst/>
                <a:latin typeface="Verdana" panose="020B0604030504040204" pitchFamily="34" charset="0"/>
                <a:ea typeface="Verdana" panose="020B0604030504040204" pitchFamily="34" charset="0"/>
              </a:rPr>
              <a:t>Introduction to UiPath</a:t>
            </a:r>
          </a:p>
        </p:txBody>
      </p:sp>
      <p:sp>
        <p:nvSpPr>
          <p:cNvPr id="5" name="TextBox 4">
            <a:extLst>
              <a:ext uri="{FF2B5EF4-FFF2-40B4-BE49-F238E27FC236}">
                <a16:creationId xmlns:a16="http://schemas.microsoft.com/office/drawing/2014/main" id="{0B654F29-ACE2-4F61-AF87-70A924500808}"/>
              </a:ext>
            </a:extLst>
          </p:cNvPr>
          <p:cNvSpPr txBox="1"/>
          <p:nvPr/>
        </p:nvSpPr>
        <p:spPr>
          <a:xfrm>
            <a:off x="372862" y="939592"/>
            <a:ext cx="6365289" cy="5755422"/>
          </a:xfrm>
          <a:prstGeom prst="rect">
            <a:avLst/>
          </a:prstGeom>
          <a:noFill/>
        </p:spPr>
        <p:txBody>
          <a:bodyPr wrap="square" rtlCol="0">
            <a:spAutoFit/>
          </a:bodyPr>
          <a:lstStyle/>
          <a:p>
            <a:pPr marL="285750" indent="-285750">
              <a:buFont typeface="Arial" panose="020B0604020202020204" pitchFamily="34" charset="0"/>
              <a:buChar char="•"/>
            </a:pPr>
            <a:r>
              <a:rPr lang="en-US" sz="1600" b="1" i="0" dirty="0">
                <a:solidFill>
                  <a:srgbClr val="282829"/>
                </a:solidFill>
                <a:effectLst/>
                <a:latin typeface="Verdana" panose="020B0604030504040204" pitchFamily="34" charset="0"/>
                <a:ea typeface="Verdana" panose="020B0604030504040204" pitchFamily="34" charset="0"/>
              </a:rPr>
              <a:t>UiPath </a:t>
            </a:r>
            <a:r>
              <a:rPr lang="en-US" sz="1600" b="0" i="0" dirty="0">
                <a:solidFill>
                  <a:srgbClr val="282829"/>
                </a:solidFill>
                <a:effectLst/>
                <a:latin typeface="Verdana" panose="020B0604030504040204" pitchFamily="34" charset="0"/>
                <a:ea typeface="Verdana" panose="020B0604030504040204" pitchFamily="34" charset="0"/>
              </a:rPr>
              <a:t>is a Robotic Process Automation tool that is used to automate repetitive/redundant tasks without human intervention. The tool has a simple </a:t>
            </a:r>
            <a:r>
              <a:rPr lang="en-US" sz="1600" b="1" i="0" dirty="0">
                <a:solidFill>
                  <a:srgbClr val="282829"/>
                </a:solidFill>
                <a:effectLst/>
                <a:latin typeface="Verdana" panose="020B0604030504040204" pitchFamily="34" charset="0"/>
                <a:ea typeface="Verdana" panose="020B0604030504040204" pitchFamily="34" charset="0"/>
              </a:rPr>
              <a:t>drag and drop </a:t>
            </a:r>
            <a:r>
              <a:rPr lang="en-US" sz="1600" b="0" i="0" dirty="0">
                <a:solidFill>
                  <a:srgbClr val="282829"/>
                </a:solidFill>
                <a:effectLst/>
                <a:latin typeface="Verdana" panose="020B0604030504040204" pitchFamily="34" charset="0"/>
                <a:ea typeface="Verdana" panose="020B0604030504040204" pitchFamily="34" charset="0"/>
              </a:rPr>
              <a:t>UI. </a:t>
            </a:r>
          </a:p>
          <a:p>
            <a:endParaRPr lang="en-US" sz="1600" b="0" i="0" dirty="0">
              <a:solidFill>
                <a:srgbClr val="282829"/>
              </a:solidFill>
              <a:effectLst/>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600" b="0" i="0" dirty="0">
                <a:solidFill>
                  <a:srgbClr val="282829"/>
                </a:solidFill>
                <a:effectLst/>
                <a:latin typeface="Verdana" panose="020B0604030504040204" pitchFamily="34" charset="0"/>
                <a:ea typeface="Verdana" panose="020B0604030504040204" pitchFamily="34" charset="0"/>
              </a:rPr>
              <a:t>This tool offers various editions to support different types of users and comes with an active community to resolve issues.</a:t>
            </a:r>
          </a:p>
          <a:p>
            <a:pPr marL="285750" indent="-285750">
              <a:buFont typeface="Arial" panose="020B0604020202020204" pitchFamily="34" charset="0"/>
              <a:buChar char="•"/>
            </a:pPr>
            <a:endParaRPr lang="en-US" sz="1600" b="0" i="0" dirty="0">
              <a:solidFill>
                <a:srgbClr val="282829"/>
              </a:solidFill>
              <a:effectLst/>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600" b="0" i="0" dirty="0">
                <a:solidFill>
                  <a:srgbClr val="000000"/>
                </a:solidFill>
                <a:effectLst/>
                <a:latin typeface="Verdana" panose="020B0604030504040204" pitchFamily="34" charset="0"/>
                <a:ea typeface="Verdana" panose="020B0604030504040204" pitchFamily="34" charset="0"/>
              </a:rPr>
              <a:t>UiPath RPA is a high-level platform dedicated to providing seamless automation of data entry on any web form &amp; desktop application. It supports Excel and provides SAP and Citrix integration. Start easy and fast with the built-in recorder that reads and replays your actions on the screen. </a:t>
            </a:r>
          </a:p>
          <a:p>
            <a:endParaRPr lang="en-US" sz="1600" b="0" i="0" dirty="0">
              <a:solidFill>
                <a:srgbClr val="000000"/>
              </a:solidFill>
              <a:effectLst/>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600" b="0" i="0" dirty="0">
                <a:solidFill>
                  <a:srgbClr val="000000"/>
                </a:solidFill>
                <a:effectLst/>
                <a:latin typeface="Verdana" panose="020B0604030504040204" pitchFamily="34" charset="0"/>
                <a:ea typeface="Verdana" panose="020B0604030504040204" pitchFamily="34" charset="0"/>
              </a:rPr>
              <a:t>It is founded in the year 2005 by the Romanian entrepreneurs Daniel Dines and Marius </a:t>
            </a:r>
            <a:r>
              <a:rPr lang="en-US" sz="1600" b="0" i="0" dirty="0" err="1">
                <a:solidFill>
                  <a:srgbClr val="000000"/>
                </a:solidFill>
                <a:effectLst/>
                <a:latin typeface="Verdana" panose="020B0604030504040204" pitchFamily="34" charset="0"/>
                <a:ea typeface="Verdana" panose="020B0604030504040204" pitchFamily="34" charset="0"/>
              </a:rPr>
              <a:t>Tirca</a:t>
            </a:r>
            <a:r>
              <a:rPr lang="en-US" sz="1600" b="0" i="0" dirty="0">
                <a:solidFill>
                  <a:srgbClr val="000000"/>
                </a:solidFill>
                <a:effectLst/>
                <a:latin typeface="Verdana" panose="020B0604030504040204" pitchFamily="34" charset="0"/>
                <a:ea typeface="Verdana" panose="020B0604030504040204" pitchFamily="34" charset="0"/>
              </a:rPr>
              <a:t>. It is used to automate boring repetitive tasks.</a:t>
            </a:r>
          </a:p>
          <a:p>
            <a:endParaRPr lang="en-US" sz="1600" b="0" i="0" dirty="0">
              <a:solidFill>
                <a:srgbClr val="000000"/>
              </a:solidFill>
              <a:effectLst/>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600" dirty="0">
                <a:solidFill>
                  <a:srgbClr val="000000"/>
                </a:solidFill>
                <a:latin typeface="Verdana" panose="020B0604030504040204" pitchFamily="34" charset="0"/>
                <a:ea typeface="Verdana" panose="020B0604030504040204" pitchFamily="34" charset="0"/>
              </a:rPr>
              <a:t>In December 2020, the company filed confidentially for an initial public offering, and became public on April 21, 2021.</a:t>
            </a:r>
          </a:p>
          <a:p>
            <a:pPr marL="285750" indent="-285750">
              <a:buFont typeface="Arial" panose="020B0604020202020204" pitchFamily="34" charset="0"/>
              <a:buChar char="•"/>
            </a:pPr>
            <a:endParaRPr lang="en-US" sz="1600"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2DCB722B-D61D-48F6-A3E1-B49AA935A5C6}"/>
              </a:ext>
            </a:extLst>
          </p:cNvPr>
          <p:cNvPicPr>
            <a:picLocks noChangeAspect="1"/>
          </p:cNvPicPr>
          <p:nvPr/>
        </p:nvPicPr>
        <p:blipFill>
          <a:blip r:embed="rId2"/>
          <a:stretch>
            <a:fillRect/>
          </a:stretch>
        </p:blipFill>
        <p:spPr>
          <a:xfrm>
            <a:off x="7425242" y="2701031"/>
            <a:ext cx="3612660" cy="1887615"/>
          </a:xfrm>
          <a:prstGeom prst="rect">
            <a:avLst/>
          </a:prstGeom>
        </p:spPr>
      </p:pic>
    </p:spTree>
    <p:extLst>
      <p:ext uri="{BB962C8B-B14F-4D97-AF65-F5344CB8AC3E}">
        <p14:creationId xmlns:p14="http://schemas.microsoft.com/office/powerpoint/2010/main" val="41617782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UTHOR_SLIDE_ID" val="2f65f812-2516-449e-8d57-c19b46e4920a|3e4d9a0a-55bf-462e-a138-e483be2fa096|4f1eef64-3512-4ca4-bc52-a7a9ec824c51"/>
</p:tagLst>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TM16401371[[fn=Atlas]]</Template>
  <TotalTime>2084</TotalTime>
  <Words>3645</Words>
  <Application>Microsoft Office PowerPoint</Application>
  <PresentationFormat>Widescreen</PresentationFormat>
  <Paragraphs>240</Paragraphs>
  <Slides>24</Slides>
  <Notes>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24</vt:i4>
      </vt:variant>
    </vt:vector>
  </HeadingPairs>
  <TitlesOfParts>
    <vt:vector size="39" baseType="lpstr">
      <vt:lpstr>-apple-system</vt:lpstr>
      <vt:lpstr>Arial</vt:lpstr>
      <vt:lpstr>Calibri</vt:lpstr>
      <vt:lpstr>Calibri Light</vt:lpstr>
      <vt:lpstr>HelveticaNeue</vt:lpstr>
      <vt:lpstr>Lucida Grande</vt:lpstr>
      <vt:lpstr>Montserrat</vt:lpstr>
      <vt:lpstr>Roboto</vt:lpstr>
      <vt:lpstr>Rockwell</vt:lpstr>
      <vt:lpstr>Segoe UI</vt:lpstr>
      <vt:lpstr>Source Sans Pro</vt:lpstr>
      <vt:lpstr>verdana</vt:lpstr>
      <vt:lpstr>verdana</vt:lpstr>
      <vt:lpstr>Wingdings</vt:lpstr>
      <vt:lpstr>Atlas</vt:lpstr>
      <vt:lpstr>RPA INTRODUCTION</vt:lpstr>
      <vt:lpstr>Module No 1</vt:lpstr>
      <vt:lpstr>Learning  Objectives</vt:lpstr>
      <vt:lpstr>PowerPoint Presentation</vt:lpstr>
      <vt:lpstr>PowerPoint Presentation</vt:lpstr>
      <vt:lpstr>What Gartner Says..</vt:lpstr>
      <vt:lpstr>Top RPA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No 1</dc:title>
  <dc:creator>Satish Prasad</dc:creator>
  <cp:lastModifiedBy>UiPath Demo</cp:lastModifiedBy>
  <cp:revision>22</cp:revision>
  <dcterms:created xsi:type="dcterms:W3CDTF">2020-11-09T18:14:41Z</dcterms:created>
  <dcterms:modified xsi:type="dcterms:W3CDTF">2024-07-22T06:32:15Z</dcterms:modified>
</cp:coreProperties>
</file>